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5" r:id="rId4"/>
    <p:sldId id="344" r:id="rId5"/>
    <p:sldId id="314" r:id="rId6"/>
    <p:sldId id="345" r:id="rId7"/>
    <p:sldId id="285" r:id="rId8"/>
    <p:sldId id="289" r:id="rId9"/>
    <p:sldId id="343" r:id="rId10"/>
    <p:sldId id="288" r:id="rId11"/>
    <p:sldId id="291" r:id="rId12"/>
    <p:sldId id="300" r:id="rId13"/>
    <p:sldId id="295" r:id="rId14"/>
    <p:sldId id="287" r:id="rId15"/>
    <p:sldId id="280" r:id="rId16"/>
    <p:sldId id="341" r:id="rId17"/>
    <p:sldId id="310" r:id="rId18"/>
    <p:sldId id="311" r:id="rId19"/>
    <p:sldId id="335" r:id="rId20"/>
    <p:sldId id="324" r:id="rId2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42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442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986F5BDC-8FF8-4D6C-8960-CFF33D082802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654"/>
            <a:ext cx="3026833" cy="464427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654"/>
            <a:ext cx="3026833" cy="464427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A71EA675-A93D-49D6-94EF-856D98949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20D6D245-3B54-4DE7-B251-AD631CF9EE33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5325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371CA852-84B2-4DB2-80BD-F6758050A1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45025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Huge change.   Nike</a:t>
            </a:r>
            <a:r>
              <a:rPr lang="en-US" baseline="0" dirty="0"/>
              <a:t> – Phil Knight quoted in the early 1990s saying Nike was not responsible for what occurred in the factories as they were not Nike factories.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A852-84B2-4DB2-80BD-F6758050A1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3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45025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Huge change.   Nike</a:t>
            </a:r>
            <a:r>
              <a:rPr lang="en-US" baseline="0" dirty="0"/>
              <a:t> – Phil Knight quoted in the early 1990s saying Nike was not responsible for what occurred in the factories as they were not Nike factories.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A852-84B2-4DB2-80BD-F6758050A1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9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45025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new for the ILO.     ILO conventions told countries</a:t>
            </a:r>
            <a:r>
              <a:rPr lang="en-US" baseline="0" dirty="0"/>
              <a:t> to enact legislation (and enforce it) that would apply to employers in that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A852-84B2-4DB2-80BD-F6758050A1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45025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new for the ILO.     ILO conventions told countries</a:t>
            </a:r>
            <a:r>
              <a:rPr lang="en-US" baseline="0" dirty="0"/>
              <a:t> to enact legislation (and enforce it) that would apply to employers in that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A852-84B2-4DB2-80BD-F6758050A1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2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45025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law may set a standard much lower than the ILO convention</a:t>
            </a:r>
            <a:r>
              <a:rPr lang="en-US" baseline="0" dirty="0"/>
              <a:t> (and the law may not be enforced)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A852-84B2-4DB2-80BD-F6758050A1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5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45025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being debated</a:t>
            </a:r>
            <a:r>
              <a:rPr lang="en-US" baseline="0" dirty="0"/>
              <a:t> in the 1990s, started out as regulating TNCs, and then morphed.    2003 deadlock.   2005  </a:t>
            </a:r>
            <a:r>
              <a:rPr lang="en-US" baseline="0" dirty="0" err="1"/>
              <a:t>Ruggie</a:t>
            </a:r>
            <a:r>
              <a:rPr lang="en-US" baseline="0" dirty="0"/>
              <a:t> appointed.   Took 6 years.     BUT delay probably gave certain activists time to think about what was lacking in the UNGC,  and to realize that fundamental principles w/o definitions are worthless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A852-84B2-4DB2-80BD-F6758050A1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0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45025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law may set a standard much lower than the ILO convention</a:t>
            </a:r>
            <a:r>
              <a:rPr lang="en-US" baseline="0" dirty="0"/>
              <a:t> (and the law may not be enforced)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A852-84B2-4DB2-80BD-F6758050A1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3401"/>
            <a:ext cx="7772400" cy="21063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4302"/>
            <a:ext cx="7772400" cy="108745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1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8" y="5461001"/>
            <a:ext cx="2409825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58" y="685800"/>
            <a:ext cx="227228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6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3401"/>
            <a:ext cx="7772400" cy="21063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4302"/>
            <a:ext cx="7772400" cy="108745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1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8" y="5461001"/>
            <a:ext cx="2409825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58" y="685800"/>
            <a:ext cx="227228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31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2"/>
            <a:ext cx="7772400" cy="1650999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3962400"/>
            <a:ext cx="7772400" cy="9144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19675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59"/>
            <a:ext cx="9144000" cy="6551343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685800" y="2006600"/>
            <a:ext cx="7772400" cy="3708400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8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8"/>
            <a:ext cx="768604" cy="291457"/>
          </a:xfrm>
          <a:prstGeom prst="rect">
            <a:avLst/>
          </a:prstGeom>
        </p:spPr>
        <p:txBody>
          <a:bodyPr vert="horz" lIns="0" tIns="45720" rIns="228600" bIns="45720" rtlCol="0" anchor="ctr"/>
          <a:lstStyle>
            <a:lvl1pPr algn="r">
              <a:tabLst>
                <a:tab pos="741344" algn="r"/>
              </a:tabLst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defTabSz="1149321"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21">
                <a:tabLst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36698"/>
            <a:ext cx="4572000" cy="3213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6654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100" dirty="0">
                <a:solidFill>
                  <a:prstClr val="white">
                    <a:lumMod val="75000"/>
                  </a:prstClr>
                </a:solidFill>
                <a:latin typeface="Garamond" pitchFamily="18" charset="0"/>
              </a:rPr>
              <a:t>KNOWLEDGE FOR ACTION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536698"/>
            <a:ext cx="4572000" cy="3213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496816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100" dirty="0">
                <a:solidFill>
                  <a:prstClr val="white">
                    <a:lumMod val="75000"/>
                  </a:prstClr>
                </a:solidFill>
                <a:latin typeface="Garamond" pitchFamily="18" charset="0"/>
              </a:rPr>
              <a:t>KNOWLEDGE FOR ACTION</a:t>
            </a:r>
          </a:p>
        </p:txBody>
      </p:sp>
    </p:spTree>
    <p:extLst>
      <p:ext uri="{BB962C8B-B14F-4D97-AF65-F5344CB8AC3E}">
        <p14:creationId xmlns:p14="http://schemas.microsoft.com/office/powerpoint/2010/main" val="320204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06600"/>
            <a:ext cx="7772400" cy="3708400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1400"/>
              </a:spcAft>
              <a:buFontTx/>
              <a:buNone/>
              <a:tabLst>
                <a:tab pos="460364" algn="l"/>
                <a:tab pos="914378" algn="l"/>
                <a:tab pos="1374741" algn="l"/>
                <a:tab pos="1828754" algn="l"/>
                <a:tab pos="2289118" algn="l"/>
              </a:tabLst>
              <a:defRPr sz="1800" b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189" indent="0">
              <a:buFontTx/>
              <a:buNone/>
              <a:defRPr/>
            </a:lvl2pPr>
            <a:lvl3pPr marL="914378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8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Name of 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8"/>
            <a:ext cx="768604" cy="291457"/>
          </a:xfrm>
          <a:prstGeom prst="rect">
            <a:avLst/>
          </a:prstGeom>
        </p:spPr>
        <p:txBody>
          <a:bodyPr vert="horz" lIns="0" tIns="45720" rIns="228600" bIns="45720" rtlCol="0" anchor="ctr"/>
          <a:lstStyle>
            <a:lvl1pPr algn="r">
              <a:tabLst>
                <a:tab pos="741344" algn="r"/>
              </a:tabLst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1149321"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21"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0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100"/>
            </a:lvl1pPr>
          </a:lstStyle>
          <a:p>
            <a:r>
              <a:rPr lang="en-US" dirty="0">
                <a:solidFill>
                  <a:prstClr val="white"/>
                </a:solidFill>
              </a:rPr>
              <a:t>Name of Presenter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tIns="0" rIns="228600" bIns="0"/>
          <a:lstStyle>
            <a:lvl1pPr algn="r">
              <a:defRPr/>
            </a:lvl1pPr>
          </a:lstStyle>
          <a:p>
            <a:fld id="{0499C290-51E0-41BB-9934-58A3D372F6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2006600"/>
            <a:ext cx="7772400" cy="37084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42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>
            <a:lvl1pPr>
              <a:defRPr sz="1800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1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Name of Presenter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tIns="0" rIns="228600" bIns="0"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pPr defTabSz="1149321"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21"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7772400" cy="5257800"/>
          </a:xfrm>
        </p:spPr>
        <p:txBody>
          <a:bodyPr/>
          <a:lstStyle>
            <a:lvl1pPr>
              <a:lnSpc>
                <a:spcPct val="114000"/>
              </a:lnSpc>
              <a:spcAft>
                <a:spcPts val="20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111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200" baseline="0"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>
                <a:solidFill>
                  <a:prstClr val="white"/>
                </a:solidFill>
              </a:rPr>
              <a:t>Name of Presenter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0499C290-51E0-41BB-9934-58A3D372F6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3448055"/>
            <a:ext cx="4343400" cy="264758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24401" y="3448051"/>
            <a:ext cx="4191000" cy="2647951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8952"/>
            <a:ext cx="3733800" cy="1524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24400" y="758952"/>
            <a:ext cx="4038600" cy="2362200"/>
          </a:xfrm>
        </p:spPr>
        <p:txBody>
          <a:bodyPr/>
          <a:lstStyle>
            <a:lvl1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08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2"/>
            <a:ext cx="7772400" cy="1650999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3962400"/>
            <a:ext cx="7772400" cy="9144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2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59"/>
            <a:ext cx="9144000" cy="6551343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685800" y="2006600"/>
            <a:ext cx="7772400" cy="3708400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8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8"/>
            <a:ext cx="768604" cy="291457"/>
          </a:xfrm>
          <a:prstGeom prst="rect">
            <a:avLst/>
          </a:prstGeom>
        </p:spPr>
        <p:txBody>
          <a:bodyPr vert="horz" lIns="0" tIns="45720" rIns="228600" bIns="45720" rtlCol="0" anchor="ctr"/>
          <a:lstStyle>
            <a:lvl1pPr algn="r">
              <a:tabLst>
                <a:tab pos="741344" algn="r"/>
              </a:tabLst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A12052F8-42DA-41F0-BB41-A4AE02924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36698"/>
            <a:ext cx="4572000" cy="3213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6654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100" baseline="0" dirty="0">
                <a:solidFill>
                  <a:schemeClr val="bg1">
                    <a:lumMod val="75000"/>
                  </a:schemeClr>
                </a:solidFill>
                <a:latin typeface="Garamond" pitchFamily="18" charset="0"/>
              </a:rPr>
              <a:t>KNOWLEDGE FOR ACTION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536698"/>
            <a:ext cx="4572000" cy="3213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96816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100" baseline="0" dirty="0">
                <a:solidFill>
                  <a:schemeClr val="bg1">
                    <a:lumMod val="75000"/>
                  </a:schemeClr>
                </a:solidFill>
                <a:latin typeface="Garamond" pitchFamily="18" charset="0"/>
              </a:rPr>
              <a:t>KNOWLEDGE FOR ACTION</a:t>
            </a:r>
          </a:p>
        </p:txBody>
      </p:sp>
    </p:spTree>
    <p:extLst>
      <p:ext uri="{BB962C8B-B14F-4D97-AF65-F5344CB8AC3E}">
        <p14:creationId xmlns:p14="http://schemas.microsoft.com/office/powerpoint/2010/main" val="57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06600"/>
            <a:ext cx="7772400" cy="3708400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1400"/>
              </a:spcAft>
              <a:buFontTx/>
              <a:buNone/>
              <a:tabLst>
                <a:tab pos="460364" algn="l"/>
                <a:tab pos="914378" algn="l"/>
                <a:tab pos="1374741" algn="l"/>
                <a:tab pos="1828754" algn="l"/>
                <a:tab pos="2289118" algn="l"/>
              </a:tabLst>
              <a:defRPr sz="1800" b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189" indent="0">
              <a:buFontTx/>
              <a:buNone/>
              <a:defRPr/>
            </a:lvl2pPr>
            <a:lvl3pPr marL="914378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8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8"/>
            <a:ext cx="768604" cy="291457"/>
          </a:xfrm>
          <a:prstGeom prst="rect">
            <a:avLst/>
          </a:prstGeom>
        </p:spPr>
        <p:txBody>
          <a:bodyPr vert="horz" lIns="0" tIns="45720" rIns="228600" bIns="45720" rtlCol="0" anchor="ctr"/>
          <a:lstStyle>
            <a:lvl1pPr algn="r">
              <a:tabLst>
                <a:tab pos="741344" algn="r"/>
              </a:tabLst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12052F8-42DA-41F0-BB41-A4AE02924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100"/>
            </a:lvl1pPr>
          </a:lstStyle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tIns="0" rIns="228600" bIns="0"/>
          <a:lstStyle>
            <a:lvl1pPr algn="r">
              <a:defRPr/>
            </a:lvl1pPr>
          </a:lstStyle>
          <a:p>
            <a:fld id="{A12052F8-42DA-41F0-BB41-A4AE02924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2006600"/>
            <a:ext cx="7772400" cy="37084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>
            <a:lvl1pPr>
              <a:defRPr sz="1800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100">
                <a:latin typeface="Arial"/>
                <a:cs typeface="Arial"/>
              </a:defRPr>
            </a:lvl1pPr>
          </a:lstStyle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tIns="0" rIns="228600" bIns="0"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A12052F8-42DA-41F0-BB41-A4AE02924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7772400" cy="5257800"/>
          </a:xfrm>
        </p:spPr>
        <p:txBody>
          <a:bodyPr/>
          <a:lstStyle>
            <a:lvl1pPr>
              <a:lnSpc>
                <a:spcPct val="114000"/>
              </a:lnSpc>
              <a:spcAft>
                <a:spcPts val="20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4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200" baseline="0"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A12052F8-42DA-41F0-BB41-A4AE02924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9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3448055"/>
            <a:ext cx="4343400" cy="264758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24401" y="3448051"/>
            <a:ext cx="4191000" cy="2647951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8952"/>
            <a:ext cx="3733800" cy="1524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24400" y="758952"/>
            <a:ext cx="4038600" cy="2362200"/>
          </a:xfrm>
        </p:spPr>
        <p:txBody>
          <a:bodyPr/>
          <a:lstStyle>
            <a:lvl1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25000"/>
              </a:lnSpc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40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6536694"/>
            <a:ext cx="4572000" cy="321307"/>
          </a:xfrm>
          <a:prstGeom prst="rect">
            <a:avLst/>
          </a:prstGeom>
          <a:solidFill>
            <a:srgbClr val="981E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58952"/>
            <a:ext cx="77724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06600"/>
            <a:ext cx="7772400" cy="370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8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8"/>
            <a:ext cx="768604" cy="291457"/>
          </a:xfrm>
          <a:prstGeom prst="rect">
            <a:avLst/>
          </a:prstGeom>
        </p:spPr>
        <p:txBody>
          <a:bodyPr vert="horz" lIns="0" tIns="0" rIns="228600" bIns="0" rtlCol="0" anchor="ctr"/>
          <a:lstStyle>
            <a:lvl1pPr algn="r">
              <a:tabLst>
                <a:tab pos="741344" algn="r"/>
              </a:tabLst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A12052F8-42DA-41F0-BB41-A4AE02924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5930997"/>
            <a:ext cx="1111250" cy="50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36698"/>
            <a:ext cx="4572000" cy="321305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96816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100" baseline="0" dirty="0">
                <a:solidFill>
                  <a:schemeClr val="bg1">
                    <a:lumMod val="75000"/>
                  </a:schemeClr>
                </a:solidFill>
                <a:latin typeface="Garamond" pitchFamily="18" charset="0"/>
              </a:rPr>
              <a:t>KNOWLEDGE FOR ACTION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228594" indent="-228594" algn="l" defTabSz="914378" rtl="0" eaLnBrk="1" latinLnBrk="0" hangingPunct="1">
        <a:lnSpc>
          <a:spcPct val="114000"/>
        </a:lnSpc>
        <a:spcBef>
          <a:spcPts val="1200"/>
        </a:spcBef>
        <a:spcAft>
          <a:spcPts val="200"/>
        </a:spcAft>
        <a:buFont typeface="Arial" pitchFamily="34" charset="0"/>
        <a:buChar char="•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1pPr>
      <a:lvl2pPr marL="457189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–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2pPr>
      <a:lvl3pPr marL="800080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3pPr>
      <a:lvl4pPr marL="1028675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–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4pPr>
      <a:lvl5pPr marL="1257269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»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6536694"/>
            <a:ext cx="4572000" cy="321307"/>
          </a:xfrm>
          <a:prstGeom prst="rect">
            <a:avLst/>
          </a:prstGeom>
          <a:solidFill>
            <a:srgbClr val="981E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58952"/>
            <a:ext cx="77724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06600"/>
            <a:ext cx="7772400" cy="370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8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8"/>
            <a:ext cx="768604" cy="291457"/>
          </a:xfrm>
          <a:prstGeom prst="rect">
            <a:avLst/>
          </a:prstGeom>
        </p:spPr>
        <p:txBody>
          <a:bodyPr vert="horz" lIns="0" tIns="0" rIns="228600" bIns="0" rtlCol="0" anchor="ctr"/>
          <a:lstStyle>
            <a:lvl1pPr algn="r">
              <a:tabLst>
                <a:tab pos="741344" algn="r"/>
              </a:tabLst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defTabSz="1149321"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21">
                <a:tabLst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5930997"/>
            <a:ext cx="1111250" cy="50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536698"/>
            <a:ext cx="4572000" cy="321305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C77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96816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100" dirty="0">
                <a:solidFill>
                  <a:prstClr val="white">
                    <a:lumMod val="75000"/>
                  </a:prstClr>
                </a:solidFill>
                <a:latin typeface="Garamond" pitchFamily="18" charset="0"/>
              </a:rPr>
              <a:t>KNOWLEDGE FOR ACTION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5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</p:sldLayoutIdLst>
  <p:hf hdr="0" dt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228594" indent="-228594" algn="l" defTabSz="914378" rtl="0" eaLnBrk="1" latinLnBrk="0" hangingPunct="1">
        <a:lnSpc>
          <a:spcPct val="114000"/>
        </a:lnSpc>
        <a:spcBef>
          <a:spcPts val="1200"/>
        </a:spcBef>
        <a:spcAft>
          <a:spcPts val="200"/>
        </a:spcAft>
        <a:buFont typeface="Arial" pitchFamily="34" charset="0"/>
        <a:buChar char="•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1pPr>
      <a:lvl2pPr marL="457189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–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2pPr>
      <a:lvl3pPr marL="800080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3pPr>
      <a:lvl4pPr marL="1028675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–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4pPr>
      <a:lvl5pPr marL="1257269" indent="-228594" algn="l" defTabSz="914378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»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4350"/>
            <a:ext cx="7772400" cy="21063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Labor Rights and Remedies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under Globalization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4000500"/>
            <a:ext cx="7772400" cy="815589"/>
          </a:xfrm>
        </p:spPr>
        <p:txBody>
          <a:bodyPr>
            <a:no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Janice R. Bellace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Wharton School, University of Pennsylvania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May 11, 2022   Toronto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National Academy of Arbitrators – International Studies Committee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1998 ILO Declaration - Principles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freedom of association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right to collective bargaining</a:t>
            </a:r>
          </a:p>
          <a:p>
            <a:pPr marL="432054" indent="-3429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elimination of all forms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forced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effective abolition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54" indent="-342900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elimination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employment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Declaration applies to all members of the ILO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Four principles linked to 8 core conventions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2000" y="4724400"/>
            <a:ext cx="914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ILO “Core Conventions “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2013" y="5241888"/>
            <a:ext cx="3429000" cy="218593"/>
          </a:xfrm>
        </p:spPr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91804"/>
            <a:ext cx="7772400" cy="2781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Freedom of Association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87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 98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Abolition of Forced Labor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 29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 105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Elimination of Child Labor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 138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 182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Non-discrimination in employment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 100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 111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5" lvl="1" indent="0">
              <a:buNone/>
            </a:pPr>
            <a:endParaRPr lang="en-US" dirty="0">
              <a:latin typeface="Calibri" pitchFamily="34" charset="0"/>
            </a:endParaRPr>
          </a:p>
          <a:p>
            <a:pPr marL="228595" lvl="1" indent="0">
              <a:buNone/>
            </a:pPr>
            <a:r>
              <a:rPr lang="en-US" dirty="0">
                <a:latin typeface="Calibri" pitchFamily="34" charset="0"/>
                <a:cs typeface="Arial" panose="020B0604020202020204" pitchFamily="34" charset="0"/>
              </a:rPr>
              <a:t>GO       </a:t>
            </a:r>
            <a:r>
              <a:rPr lang="en-US" b="1" i="1" dirty="0">
                <a:latin typeface="Calibri" pitchFamily="34" charset="0"/>
                <a:cs typeface="Arial" panose="020B0604020202020204" pitchFamily="34" charset="0"/>
              </a:rPr>
              <a:t> Conventions elaborate on what the </a:t>
            </a:r>
          </a:p>
          <a:p>
            <a:pPr marL="228595" lvl="1" indent="0">
              <a:buNone/>
            </a:pPr>
            <a:r>
              <a:rPr lang="en-US" b="1" i="1" dirty="0">
                <a:latin typeface="Calibri" pitchFamily="34" charset="0"/>
                <a:cs typeface="Arial" panose="020B0604020202020204" pitchFamily="34" charset="0"/>
              </a:rPr>
              <a:t>              principles mean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691804"/>
            <a:ext cx="3718052" cy="394106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6200" y="47773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UN Global Compact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1999 Kofi Annan at Davos announces that there will be a global compact and urges “business” to align its operations with these principles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2000  UN Global Compact launched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 general human rights principles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Four “labour” principles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Three  environmental principles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Anti-corruption principles later added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UN Global Compact -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freedom of association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right to collective bargaining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forced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abolition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child labour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employment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UNGC uses ILO Declaration’s 4 principles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Impact of </a:t>
            </a:r>
            <a:r>
              <a:rPr lang="en-US" dirty="0">
                <a:latin typeface="Arial" pitchFamily="34" charset="0"/>
                <a:cs typeface="Arial" pitchFamily="34" charset="0"/>
              </a:rPr>
              <a:t>2000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UN Global Compact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 pitchFamily="34" charset="0"/>
              </a:rPr>
              <a:t>Labor principles </a:t>
            </a:r>
            <a:r>
              <a:rPr lang="en-US" b="1" i="1" dirty="0">
                <a:cs typeface="Arial" pitchFamily="34" charset="0"/>
              </a:rPr>
              <a:t>not </a:t>
            </a:r>
            <a:r>
              <a:rPr lang="en-US" dirty="0">
                <a:cs typeface="Arial" pitchFamily="34" charset="0"/>
              </a:rPr>
              <a:t>expressly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linked to core conventions 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 pitchFamily="34" charset="0"/>
              </a:rPr>
              <a:t>No mandatory coverage –  a </a:t>
            </a:r>
            <a:r>
              <a:rPr lang="en-US" i="1" dirty="0">
                <a:cs typeface="Arial" pitchFamily="34" charset="0"/>
              </a:rPr>
              <a:t>voluntary</a:t>
            </a:r>
            <a:r>
              <a:rPr lang="en-US" dirty="0">
                <a:cs typeface="Arial" pitchFamily="34" charset="0"/>
              </a:rPr>
              <a:t> alignment by businesses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cs typeface="Arial" pitchFamily="34" charset="0"/>
              </a:rPr>
              <a:t>No</a:t>
            </a:r>
            <a:r>
              <a:rPr lang="en-US" dirty="0">
                <a:cs typeface="Arial" pitchFamily="34" charset="0"/>
              </a:rPr>
              <a:t> supervision or monitoring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1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Thousands of </a:t>
            </a:r>
            <a:r>
              <a:rPr lang="en-US" sz="2100" b="1" i="1" dirty="0">
                <a:latin typeface="Arial" pitchFamily="34" charset="0"/>
                <a:cs typeface="Arial" pitchFamily="34" charset="0"/>
              </a:rPr>
              <a:t>companies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sign the Global Compact</a:t>
            </a:r>
          </a:p>
          <a:p>
            <a:pPr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Corporate codes of conduct use Global Compact language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Does the Company Code of Conduct Mean?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Using what standard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for general principle?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Adherence to meaning in ILO convention?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Complying with national law or practice ?   </a:t>
            </a:r>
          </a:p>
          <a:p>
            <a:pPr marL="89154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Committing to what form of enforcement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De-listing of vendor?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Discipline of errant managers?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inspectors, independent auditors?</a:t>
            </a:r>
          </a:p>
        </p:txBody>
      </p:sp>
    </p:spTree>
    <p:extLst>
      <p:ext uri="{BB962C8B-B14F-4D97-AF65-F5344CB8AC3E}">
        <p14:creationId xmlns:p14="http://schemas.microsoft.com/office/powerpoint/2010/main" val="362455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UN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Ruggie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Principles 2011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Human Rights Council 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June 2011 Report  of the Special Representative of the Secretary-General on “the issue of human rights and TNCs and business enterprises”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9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Protect, Respect, Remedy framework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 II:   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Business enterprises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respect human rights.”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UN  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Ruggie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Principles   2011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“The </a:t>
            </a:r>
            <a:r>
              <a:rPr lang="en-US" b="1" dirty="0">
                <a:solidFill>
                  <a:srgbClr val="FF0000"/>
                </a:solidFill>
              </a:rPr>
              <a:t>responsibility of business enterprises </a:t>
            </a:r>
            <a:r>
              <a:rPr lang="en-US" dirty="0"/>
              <a:t>to respect human rights refers to internationally recognized human rights – understood, at a minimum, as those expressed in the International Bill of Human Rights and the </a:t>
            </a:r>
            <a:r>
              <a:rPr lang="en-US" b="1" dirty="0"/>
              <a:t>principles concerning fundamental rights set out in the ILO’s Declaration </a:t>
            </a:r>
            <a:r>
              <a:rPr lang="en-US" dirty="0"/>
              <a:t>on Fundamental Principles and Rights at Work.”</a:t>
            </a:r>
          </a:p>
          <a:p>
            <a:pPr algn="r">
              <a:buNone/>
            </a:pPr>
            <a:r>
              <a:rPr lang="en-US" sz="1350" dirty="0"/>
              <a:t>Part II, </a:t>
            </a:r>
            <a:r>
              <a:rPr lang="en-US" sz="1350" dirty="0" err="1"/>
              <a:t>para</a:t>
            </a:r>
            <a:r>
              <a:rPr lang="en-US" sz="1350" dirty="0"/>
              <a:t>. 12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762000"/>
          </a:xfrm>
        </p:spPr>
        <p:txBody>
          <a:bodyPr>
            <a:normAutofit/>
          </a:bodyPr>
          <a:lstStyle/>
          <a:p>
            <a:r>
              <a:rPr lang="en-US" sz="2400" dirty="0"/>
              <a:t>Can Private “Law” Implement the Protect, Respect and Remedy Framework?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38350"/>
            <a:ext cx="7772400" cy="2781300"/>
          </a:xfrm>
        </p:spPr>
        <p:txBody>
          <a:bodyPr>
            <a:noAutofit/>
          </a:bodyPr>
          <a:lstStyle/>
          <a:p>
            <a:pPr marL="228595" lvl="1" indent="0">
              <a:buClr>
                <a:schemeClr val="accent1"/>
              </a:buClr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Hurdles</a:t>
            </a:r>
          </a:p>
          <a:p>
            <a:pPr marL="228595" lvl="1" indent="0">
              <a:buClr>
                <a:schemeClr val="accent1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agreement on specific standards among ALL players</a:t>
            </a:r>
          </a:p>
          <a:p>
            <a:pPr marL="228595" lvl="1" indent="0">
              <a:buClr>
                <a:schemeClr val="accent1"/>
              </a:buClr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private dispute resolution mechanisms utilizing ILO / UN definitions</a:t>
            </a:r>
          </a:p>
          <a:p>
            <a:pPr marL="228595" lvl="1" indent="0">
              <a:buClr>
                <a:schemeClr val="accent1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Inability to “police” or enforce compliance / awards 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due diligence laws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6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1600×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15123" r="4447" b="14469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2172238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57250"/>
            <a:ext cx="9144000" cy="133350"/>
          </a:xfrm>
          <a:prstGeom prst="rect">
            <a:avLst/>
          </a:prstGeom>
          <a:solidFill>
            <a:srgbClr val="981E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1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1970s  - first efforts to regulate corporate behavior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447800"/>
            <a:ext cx="7772400" cy="37084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Move to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compel MNCs to abide by “national law and practice” 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generally accepted principles of workers’ rights</a:t>
            </a:r>
          </a:p>
          <a:p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Resort to supranational bodies to set this expectation</a:t>
            </a:r>
          </a:p>
          <a:p>
            <a:pPr marL="0" indent="0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1976   OECD Guidelines for Multinational Corporations  </a:t>
            </a:r>
          </a:p>
          <a:p>
            <a:pPr marL="0" indent="0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1977   ILO Tripartite Declaration of Principles concerning 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Multinational Companies</a:t>
            </a:r>
          </a:p>
          <a:p>
            <a:pPr marL="0" indent="0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1976   UN  Commission and the Centre on Transnational        </a:t>
            </a:r>
          </a:p>
          <a:p>
            <a:pPr marL="228595" lvl="1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Corporations                  </a:t>
            </a:r>
          </a:p>
          <a:p>
            <a:endParaRPr lang="en-US" sz="8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Soft Law statements termed “</a:t>
            </a:r>
            <a:r>
              <a:rPr lang="en-US" sz="8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” or “codes of practice”</a:t>
            </a:r>
          </a:p>
          <a:p>
            <a:endParaRPr lang="en-US" sz="7200" dirty="0"/>
          </a:p>
          <a:p>
            <a:pPr marL="0" indent="0">
              <a:lnSpc>
                <a:spcPct val="170000"/>
              </a:lnSpc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525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endParaRPr lang="en-US"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ctr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1992  NAFTA  controversy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708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Free trade opponents</a:t>
            </a:r>
            <a:r>
              <a:rPr lang="en-US" sz="2000" dirty="0">
                <a:sym typeface="Wingdings" panose="05000000000000000000" pitchFamily="2" charset="2"/>
              </a:rPr>
              <a:t> support “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fair trade” not free trade</a:t>
            </a:r>
            <a:endParaRPr lang="en-US" sz="2000" b="1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What is “fair trade”?   Worker rights are respected.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Solution:   insert a “labor clause” in FTAs saying signatory nations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        must ensure observance of worker rights.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         What rights?     What do they mean?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62000" y="4114800"/>
            <a:ext cx="914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108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Accepting liberalized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38" y="1676400"/>
            <a:ext cx="7772400" cy="3708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How to 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>
                <a:sym typeface="Wingdings" panose="05000000000000000000" pitchFamily="2" charset="2"/>
              </a:rPr>
              <a:t>  </a:t>
            </a:r>
            <a:r>
              <a:rPr lang="en-US" dirty="0"/>
              <a:t>Get employers to abide by fundamental labor rights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Problem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Any employer who did so would not be able to compete</a:t>
            </a:r>
            <a:br>
              <a:rPr lang="en-US" dirty="0"/>
            </a:br>
            <a:r>
              <a:rPr lang="en-US" dirty="0"/>
              <a:t>	--  </a:t>
            </a:r>
            <a:r>
              <a:rPr lang="en-US" i="1" u="sng" dirty="0"/>
              <a:t>unless</a:t>
            </a:r>
            <a:r>
              <a:rPr lang="en-US" dirty="0"/>
              <a:t> all employers do so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Solution</a:t>
            </a:r>
            <a:r>
              <a:rPr lang="en-US" dirty="0"/>
              <a:t>:   national legislation aligned with international standards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          </a:t>
            </a:r>
            <a:r>
              <a:rPr lang="en-US" i="1" dirty="0"/>
              <a:t>but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          International standards must be defined with precision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          and must be “respected”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                </a:t>
            </a:r>
            <a:r>
              <a:rPr lang="en-US" b="1" i="1" dirty="0"/>
              <a:t> </a:t>
            </a:r>
            <a:r>
              <a:rPr lang="en-US" sz="2200" b="1" i="1" dirty="0"/>
              <a:t>WHO  </a:t>
            </a:r>
            <a:r>
              <a:rPr lang="en-US" sz="2200" dirty="0"/>
              <a:t>can compel this to happen?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7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V="1">
            <a:off x="990600" y="4876800"/>
            <a:ext cx="914400" cy="42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275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1990s  Globalization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Emergence of global retailers 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  “brands” in low wage industries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e.g., Nike, Walmart, H&amp;M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Buyers</a:t>
            </a:r>
            <a:r>
              <a:rPr lang="en-US" sz="7800" dirty="0">
                <a:latin typeface="Arial" panose="020B0604020202020204" pitchFamily="34" charset="0"/>
                <a:cs typeface="Arial" panose="020B0604020202020204" pitchFamily="34" charset="0"/>
              </a:rPr>
              <a:t> of products are </a:t>
            </a:r>
            <a:r>
              <a:rPr lang="en-US" sz="7800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7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7800" b="1" u="sng" dirty="0">
                <a:latin typeface="Arial" panose="020B0604020202020204" pitchFamily="34" charset="0"/>
                <a:cs typeface="Arial" panose="020B0604020202020204" pitchFamily="34" charset="0"/>
              </a:rPr>
              <a:t>employe</a:t>
            </a:r>
            <a:r>
              <a:rPr lang="en-US" sz="7800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800" dirty="0">
                <a:latin typeface="Arial" panose="020B0604020202020204" pitchFamily="34" charset="0"/>
                <a:cs typeface="Arial" panose="020B0604020202020204" pitchFamily="34" charset="0"/>
              </a:rPr>
              <a:t> of the workers.   </a:t>
            </a:r>
          </a:p>
          <a:p>
            <a:pPr lvl="2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Not covered by national labor laws</a:t>
            </a:r>
          </a:p>
          <a:p>
            <a:pPr lvl="2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Do not feel responsible for labor conditions at suppliers’ factories  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-US" sz="8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NGOs  focus on abusive working conditions of those in the                   global supply chain </a:t>
            </a:r>
            <a:r>
              <a:rPr lang="en-US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often target the </a:t>
            </a:r>
            <a:r>
              <a:rPr lang="en-US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buyers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of the products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525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endParaRPr lang="en-US"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ctr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77" y="722283"/>
            <a:ext cx="3424325" cy="2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Globalization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7772400" cy="322759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1990s  globalization </a:t>
            </a:r>
          </a:p>
          <a:p>
            <a:pPr marL="228595" lvl="1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Companies sourcing worldwide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technological change / faster, cheaper communication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Many companies now focus on buying products in                                                       other in countries another country rather than making the product  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themselves 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Trade rounds / NAFTA 1993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5" lvl="1" indent="0">
              <a:lnSpc>
                <a:spcPct val="110000"/>
              </a:lnSpc>
              <a:buClr>
                <a:schemeClr val="accent1"/>
              </a:buClr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1995   WTO  established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" lvl="1" indent="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34904"/>
            <a:ext cx="3424325" cy="25686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WTO Opts Out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20952"/>
            <a:ext cx="7772400" cy="370840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Drive to have WTO consider a country’s  worker rights record  before granting preferred trading status</a:t>
            </a:r>
          </a:p>
          <a:p>
            <a:endParaRPr lang="en-US"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WTO says ILO is “competent body to set and deal with these standards”    </a:t>
            </a:r>
            <a:br>
              <a:rPr lang="en-US" sz="64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4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6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1996  Singapore Ministerial meeting</a:t>
            </a:r>
          </a:p>
          <a:p>
            <a:pPr algn="ctr">
              <a:buNone/>
            </a:pPr>
            <a:endParaRPr lang="en-US" sz="4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ILO confronts issue of imposing its standards on those active in the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global supply chain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000" i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  <a:t>  limited to “employers”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ILO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extending its reach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Janice Bellace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ILO confronts issue of imposing its standards on those active in the </a:t>
            </a:r>
            <a:r>
              <a:rPr lang="en-US" sz="7400" b="1" dirty="0">
                <a:latin typeface="Arial" panose="020B0604020202020204" pitchFamily="34" charset="0"/>
                <a:cs typeface="Arial" panose="020B0604020202020204" pitchFamily="34" charset="0"/>
              </a:rPr>
              <a:t>global supply chain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7400" i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7400" u="sng" dirty="0">
                <a:latin typeface="Arial" panose="020B0604020202020204" pitchFamily="34" charset="0"/>
                <a:cs typeface="Arial" panose="020B0604020202020204" pitchFamily="34" charset="0"/>
              </a:rPr>
              <a:t>  limited to “employers”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ILO does not directly regulate employers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(although many </a:t>
            </a:r>
          </a:p>
          <a:p>
            <a:pPr marL="0" indent="0"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   conventions contemplate that employers will be affected)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Some countries have not ratified important conventions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Some countries lack the capacity to enforce laws</a:t>
            </a:r>
          </a:p>
          <a:p>
            <a:pPr marL="0" indent="0">
              <a:buNone/>
            </a:pPr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5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Identifying Rights at Work post-1990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Janice Bellace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2F8-42DA-41F0-BB41-A4AE029242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0807" y="1371600"/>
            <a:ext cx="7772400" cy="37084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1995    WTO established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1996    WTO  opts out of worker rights debate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1998    ILO adopts a  “Declaration of Fundamental Principles and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Rights at Work”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2000  UN Global Compact  (uses above principles)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2011    UN Guiding Principles on Business and Human Rights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fa_ppt_template_16x9_201406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kfa_ppt_template_16x9_20140603" id="{78A0894A-FAED-4268-A500-91AD4D4507F4}" vid="{469B9880-5FFE-4251-9AB4-60126FE015B6}"/>
    </a:ext>
  </a:extLst>
</a:theme>
</file>

<file path=ppt/theme/theme2.xml><?xml version="1.0" encoding="utf-8"?>
<a:theme xmlns:a="http://schemas.openxmlformats.org/drawingml/2006/main" name="knowledge_master1-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kfa_ppt_template_16x9_20140603</Template>
  <TotalTime>4375</TotalTime>
  <Words>1280</Words>
  <Application>Microsoft Office PowerPoint</Application>
  <PresentationFormat>On-screen Show (4:3)</PresentationFormat>
  <Paragraphs>268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Helvetica</vt:lpstr>
      <vt:lpstr>Wingdings</vt:lpstr>
      <vt:lpstr>kfa_ppt_template_16x9_20140603</vt:lpstr>
      <vt:lpstr>knowledge_master1-3_theme</vt:lpstr>
      <vt:lpstr>Labor Rights and Remedies   under Globalization   </vt:lpstr>
      <vt:lpstr>1970s  - first efforts to regulate corporate behavior                           </vt:lpstr>
      <vt:lpstr>1992  NAFTA  controversy</vt:lpstr>
      <vt:lpstr>Accepting liberalized trade</vt:lpstr>
      <vt:lpstr>1990s  Globalization                            </vt:lpstr>
      <vt:lpstr>Globalization</vt:lpstr>
      <vt:lpstr>WTO Opts Out</vt:lpstr>
      <vt:lpstr>ILO extending its reach</vt:lpstr>
      <vt:lpstr>Identifying Rights at Work post-1990</vt:lpstr>
      <vt:lpstr>1998 ILO Declaration - Principles</vt:lpstr>
      <vt:lpstr>ILO “Core Conventions “</vt:lpstr>
      <vt:lpstr>UN Global Compact</vt:lpstr>
      <vt:lpstr>UN Global Compact - Principles</vt:lpstr>
      <vt:lpstr>Impact of 2000 UN Global Compact</vt:lpstr>
      <vt:lpstr>What Does the Company Code of Conduct Mean?</vt:lpstr>
      <vt:lpstr>UN – Ruggie Principles 2011</vt:lpstr>
      <vt:lpstr>UN  - Ruggie Principles   2011</vt:lpstr>
      <vt:lpstr>Can Private “Law” Implement the Protect, Respect and Remedy Framework?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 Bellace</dc:creator>
  <cp:lastModifiedBy>Bellace, Janice R</cp:lastModifiedBy>
  <cp:revision>180</cp:revision>
  <cp:lastPrinted>2014-06-06T22:23:25Z</cp:lastPrinted>
  <dcterms:created xsi:type="dcterms:W3CDTF">2011-03-27T13:47:14Z</dcterms:created>
  <dcterms:modified xsi:type="dcterms:W3CDTF">2022-04-27T15:02:44Z</dcterms:modified>
</cp:coreProperties>
</file>