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3"/>
  </p:sldMasterIdLst>
  <p:notesMasterIdLst>
    <p:notesMasterId r:id="rId26"/>
  </p:notesMasterIdLst>
  <p:sldIdLst>
    <p:sldId id="1739" r:id="rId4"/>
    <p:sldId id="1738" r:id="rId5"/>
    <p:sldId id="1741" r:id="rId6"/>
    <p:sldId id="1783" r:id="rId7"/>
    <p:sldId id="1784" r:id="rId8"/>
    <p:sldId id="1788" r:id="rId9"/>
    <p:sldId id="1789" r:id="rId10"/>
    <p:sldId id="1742" r:id="rId11"/>
    <p:sldId id="1743" r:id="rId12"/>
    <p:sldId id="1747" r:id="rId13"/>
    <p:sldId id="1752" r:id="rId14"/>
    <p:sldId id="1754" r:id="rId15"/>
    <p:sldId id="1795" r:id="rId16"/>
    <p:sldId id="1775" r:id="rId17"/>
    <p:sldId id="1791" r:id="rId18"/>
    <p:sldId id="1796" r:id="rId19"/>
    <p:sldId id="1797" r:id="rId20"/>
    <p:sldId id="1774" r:id="rId21"/>
    <p:sldId id="1800" r:id="rId22"/>
    <p:sldId id="1818" r:id="rId23"/>
    <p:sldId id="1819" r:id="rId24"/>
    <p:sldId id="270" r:id="rId25"/>
  </p:sldIdLst>
  <p:sldSz cx="12192000" cy="6858000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ind" panose="02000000000000000000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D58373"/>
    <a:srgbClr val="9A9A9A"/>
    <a:srgbClr val="82858A"/>
    <a:srgbClr val="C1C3C4"/>
    <a:srgbClr val="52B6DE"/>
    <a:srgbClr val="16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1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ger, Jeff, Economic &amp; Financial Analysis" userId="446581ce-4944-4b99-ac24-09e4e8fe5e4d" providerId="ADAL" clId="{A4B4D753-9587-4286-A0BF-64BF33CDD8BC}"/>
    <pc:docChg chg="custSel modSld">
      <pc:chgData name="Nooger, Jeff, Economic &amp; Financial Analysis" userId="446581ce-4944-4b99-ac24-09e4e8fe5e4d" providerId="ADAL" clId="{A4B4D753-9587-4286-A0BF-64BF33CDD8BC}" dt="2023-05-02T01:55:23.492" v="12" actId="20577"/>
      <pc:docMkLst>
        <pc:docMk/>
      </pc:docMkLst>
      <pc:sldChg chg="modSp mod">
        <pc:chgData name="Nooger, Jeff, Economic &amp; Financial Analysis" userId="446581ce-4944-4b99-ac24-09e4e8fe5e4d" providerId="ADAL" clId="{A4B4D753-9587-4286-A0BF-64BF33CDD8BC}" dt="2023-05-02T01:55:23.492" v="12" actId="20577"/>
        <pc:sldMkLst>
          <pc:docMk/>
          <pc:sldMk cId="4227909785" sldId="1747"/>
        </pc:sldMkLst>
        <pc:spChg chg="mod">
          <ac:chgData name="Nooger, Jeff, Economic &amp; Financial Analysis" userId="446581ce-4944-4b99-ac24-09e4e8fe5e4d" providerId="ADAL" clId="{A4B4D753-9587-4286-A0BF-64BF33CDD8BC}" dt="2023-05-02T01:55:23.492" v="12" actId="20577"/>
          <ac:spMkLst>
            <pc:docMk/>
            <pc:sldMk cId="4227909785" sldId="1747"/>
            <ac:spMk id="2" creationId="{FF931F0F-3CF7-48AE-AC7B-159A23A7C3BB}"/>
          </ac:spMkLst>
        </pc:spChg>
      </pc:sldChg>
      <pc:sldChg chg="modSp mod">
        <pc:chgData name="Nooger, Jeff, Economic &amp; Financial Analysis" userId="446581ce-4944-4b99-ac24-09e4e8fe5e4d" providerId="ADAL" clId="{A4B4D753-9587-4286-A0BF-64BF33CDD8BC}" dt="2023-05-02T01:49:05.344" v="1" actId="6549"/>
        <pc:sldMkLst>
          <pc:docMk/>
          <pc:sldMk cId="2862978974" sldId="1774"/>
        </pc:sldMkLst>
        <pc:spChg chg="mod">
          <ac:chgData name="Nooger, Jeff, Economic &amp; Financial Analysis" userId="446581ce-4944-4b99-ac24-09e4e8fe5e4d" providerId="ADAL" clId="{A4B4D753-9587-4286-A0BF-64BF33CDD8BC}" dt="2023-05-02T01:49:05.344" v="1" actId="6549"/>
          <ac:spMkLst>
            <pc:docMk/>
            <pc:sldMk cId="2862978974" sldId="1774"/>
            <ac:spMk id="2" creationId="{FF931F0F-3CF7-48AE-AC7B-159A23A7C3BB}"/>
          </ac:spMkLst>
        </pc:spChg>
      </pc:sldChg>
      <pc:sldChg chg="modSp mod">
        <pc:chgData name="Nooger, Jeff, Economic &amp; Financial Analysis" userId="446581ce-4944-4b99-ac24-09e4e8fe5e4d" providerId="ADAL" clId="{A4B4D753-9587-4286-A0BF-64BF33CDD8BC}" dt="2023-05-02T01:50:28.399" v="11" actId="14100"/>
        <pc:sldMkLst>
          <pc:docMk/>
          <pc:sldMk cId="1304508620" sldId="1796"/>
        </pc:sldMkLst>
        <pc:spChg chg="mod">
          <ac:chgData name="Nooger, Jeff, Economic &amp; Financial Analysis" userId="446581ce-4944-4b99-ac24-09e4e8fe5e4d" providerId="ADAL" clId="{A4B4D753-9587-4286-A0BF-64BF33CDD8BC}" dt="2023-05-02T01:50:28.399" v="11" actId="14100"/>
          <ac:spMkLst>
            <pc:docMk/>
            <pc:sldMk cId="1304508620" sldId="1796"/>
            <ac:spMk id="2" creationId="{FF931F0F-3CF7-48AE-AC7B-159A23A7C3BB}"/>
          </ac:spMkLst>
        </pc:spChg>
        <pc:picChg chg="mod">
          <ac:chgData name="Nooger, Jeff, Economic &amp; Financial Analysis" userId="446581ce-4944-4b99-ac24-09e4e8fe5e4d" providerId="ADAL" clId="{A4B4D753-9587-4286-A0BF-64BF33CDD8BC}" dt="2023-05-02T01:50:24.334" v="10" actId="14100"/>
          <ac:picMkLst>
            <pc:docMk/>
            <pc:sldMk cId="1304508620" sldId="1796"/>
            <ac:picMk id="8" creationId="{BFFD2253-5B5E-4F15-B607-6A24D1314F6A}"/>
          </ac:picMkLst>
        </pc:picChg>
      </pc:sldChg>
      <pc:sldChg chg="modSp mod">
        <pc:chgData name="Nooger, Jeff, Economic &amp; Financial Analysis" userId="446581ce-4944-4b99-ac24-09e4e8fe5e4d" providerId="ADAL" clId="{A4B4D753-9587-4286-A0BF-64BF33CDD8BC}" dt="2023-05-02T01:48:16.527" v="0" actId="20577"/>
        <pc:sldMkLst>
          <pc:docMk/>
          <pc:sldMk cId="3313514013" sldId="1800"/>
        </pc:sldMkLst>
        <pc:spChg chg="mod">
          <ac:chgData name="Nooger, Jeff, Economic &amp; Financial Analysis" userId="446581ce-4944-4b99-ac24-09e4e8fe5e4d" providerId="ADAL" clId="{A4B4D753-9587-4286-A0BF-64BF33CDD8BC}" dt="2023-05-02T01:48:16.527" v="0" actId="20577"/>
          <ac:spMkLst>
            <pc:docMk/>
            <pc:sldMk cId="3313514013" sldId="1800"/>
            <ac:spMk id="2" creationId="{D107CFD5-C77F-4E16-BF01-829264C0E646}"/>
          </ac:spMkLst>
        </pc:spChg>
      </pc:sldChg>
    </pc:docChg>
  </pc:docChgLst>
  <pc:docChgLst>
    <pc:chgData name="Melissa Kelley" userId="694fac88-0fc8-44ef-b02f-2bb1b18f304a" providerId="ADAL" clId="{2BAE1B12-CF58-4ED2-A272-13BD673B3E8E}"/>
    <pc:docChg chg="custSel modSld">
      <pc:chgData name="Melissa Kelley" userId="694fac88-0fc8-44ef-b02f-2bb1b18f304a" providerId="ADAL" clId="{2BAE1B12-CF58-4ED2-A272-13BD673B3E8E}" dt="2023-05-03T16:47:35.600" v="66" actId="20577"/>
      <pc:docMkLst>
        <pc:docMk/>
      </pc:docMkLst>
      <pc:sldChg chg="modSp mod">
        <pc:chgData name="Melissa Kelley" userId="694fac88-0fc8-44ef-b02f-2bb1b18f304a" providerId="ADAL" clId="{2BAE1B12-CF58-4ED2-A272-13BD673B3E8E}" dt="2023-05-03T16:47:35.600" v="66" actId="20577"/>
        <pc:sldMkLst>
          <pc:docMk/>
          <pc:sldMk cId="1103675758" sldId="1743"/>
        </pc:sldMkLst>
        <pc:spChg chg="mod">
          <ac:chgData name="Melissa Kelley" userId="694fac88-0fc8-44ef-b02f-2bb1b18f304a" providerId="ADAL" clId="{2BAE1B12-CF58-4ED2-A272-13BD673B3E8E}" dt="2023-05-03T16:47:35.600" v="66" actId="20577"/>
          <ac:spMkLst>
            <pc:docMk/>
            <pc:sldMk cId="1103675758" sldId="1743"/>
            <ac:spMk id="2" creationId="{62339452-FC0E-4BE9-A7A2-856C42060A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5313" y="142875"/>
            <a:ext cx="5819775" cy="3273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286" y="3473094"/>
            <a:ext cx="6758341" cy="549427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9003929"/>
            <a:ext cx="3037840" cy="2924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Hind" panose="02000000000000000000" pitchFamily="2" charset="0"/>
              </a:defRPr>
            </a:lvl1pPr>
          </a:lstStyle>
          <a:p>
            <a:fld id="{EB90D96F-EC2A-471D-8252-FF4ECBBD86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3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0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201613"/>
            <a:ext cx="5670550" cy="3189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4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0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9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0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0D96F-EC2A-471D-8252-FF4ECBBD86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5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079239"/>
            <a:ext cx="4806688" cy="1458459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257" y="2609849"/>
            <a:ext cx="4354286" cy="3544887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3544887">
                <a:moveTo>
                  <a:pt x="0" y="0"/>
                </a:moveTo>
                <a:lnTo>
                  <a:pt x="4354286" y="0"/>
                </a:lnTo>
                <a:lnTo>
                  <a:pt x="1068161" y="3544887"/>
                </a:lnTo>
                <a:lnTo>
                  <a:pt x="0" y="353536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A61435-D363-403F-91C7-07D6EA937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57" y="352499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EA979-5A54-4E5C-9483-F5984870B0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" y="446208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8" y="5056642"/>
            <a:ext cx="10787742" cy="667884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07" y="5778317"/>
            <a:ext cx="10787741" cy="600074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3535362 h 3554412"/>
              <a:gd name="connsiteX4" fmla="*/ 0 w 4382861"/>
              <a:gd name="connsiteY4" fmla="*/ 0 h 3554412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1277937 h 3554412"/>
              <a:gd name="connsiteX4" fmla="*/ 0 w 4382861"/>
              <a:gd name="connsiteY4" fmla="*/ 0 h 3554412"/>
              <a:gd name="connsiteX0" fmla="*/ 0 w 4363811"/>
              <a:gd name="connsiteY0" fmla="*/ 0 h 1296987"/>
              <a:gd name="connsiteX1" fmla="*/ 4354286 w 4363811"/>
              <a:gd name="connsiteY1" fmla="*/ 0 h 1296987"/>
              <a:gd name="connsiteX2" fmla="*/ 4363811 w 4363811"/>
              <a:gd name="connsiteY2" fmla="*/ 1296987 h 1296987"/>
              <a:gd name="connsiteX3" fmla="*/ 0 w 4363811"/>
              <a:gd name="connsiteY3" fmla="*/ 1277937 h 1296987"/>
              <a:gd name="connsiteX4" fmla="*/ 0 w 4363811"/>
              <a:gd name="connsiteY4" fmla="*/ 0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811" h="1296987">
                <a:moveTo>
                  <a:pt x="0" y="0"/>
                </a:moveTo>
                <a:lnTo>
                  <a:pt x="4354286" y="0"/>
                </a:lnTo>
                <a:lnTo>
                  <a:pt x="4363811" y="129698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AD3DA3-8205-4E04-B9B8-80B2FE1C2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573" y="4106918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76FC6D-6962-4CB6-8C95-2854C9814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62" y="4200627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7CF85-8B6A-4540-B8B3-6D5AD7D2E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1" y="6319739"/>
            <a:ext cx="4773168" cy="26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282" y="789442"/>
            <a:ext cx="10891843" cy="667884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283" y="1457327"/>
            <a:ext cx="8196942" cy="600074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3535362 h 3554412"/>
              <a:gd name="connsiteX4" fmla="*/ 0 w 4382861"/>
              <a:gd name="connsiteY4" fmla="*/ 0 h 3554412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1277937 h 3554412"/>
              <a:gd name="connsiteX4" fmla="*/ 0 w 4382861"/>
              <a:gd name="connsiteY4" fmla="*/ 0 h 3554412"/>
              <a:gd name="connsiteX0" fmla="*/ 0 w 4363811"/>
              <a:gd name="connsiteY0" fmla="*/ 0 h 1296987"/>
              <a:gd name="connsiteX1" fmla="*/ 4354286 w 4363811"/>
              <a:gd name="connsiteY1" fmla="*/ 0 h 1296987"/>
              <a:gd name="connsiteX2" fmla="*/ 4363811 w 4363811"/>
              <a:gd name="connsiteY2" fmla="*/ 1296987 h 1296987"/>
              <a:gd name="connsiteX3" fmla="*/ 0 w 4363811"/>
              <a:gd name="connsiteY3" fmla="*/ 1277937 h 1296987"/>
              <a:gd name="connsiteX4" fmla="*/ 0 w 4363811"/>
              <a:gd name="connsiteY4" fmla="*/ 0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811" h="1296987">
                <a:moveTo>
                  <a:pt x="0" y="0"/>
                </a:moveTo>
                <a:lnTo>
                  <a:pt x="4354286" y="0"/>
                </a:lnTo>
                <a:lnTo>
                  <a:pt x="4363811" y="129698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25FD87-BE09-41AD-B96B-DAB977FD9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282" y="6226417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159899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488815"/>
            <a:ext cx="3929742" cy="1482986"/>
          </a:xfrm>
          <a:custGeom>
            <a:avLst/>
            <a:gdLst>
              <a:gd name="connsiteX0" fmla="*/ 0 w 3777342"/>
              <a:gd name="connsiteY0" fmla="*/ 0 h 1458459"/>
              <a:gd name="connsiteX1" fmla="*/ 3777342 w 3777342"/>
              <a:gd name="connsiteY1" fmla="*/ 0 h 1458459"/>
              <a:gd name="connsiteX2" fmla="*/ 3777342 w 3777342"/>
              <a:gd name="connsiteY2" fmla="*/ 1458459 h 1458459"/>
              <a:gd name="connsiteX3" fmla="*/ 0 w 3777342"/>
              <a:gd name="connsiteY3" fmla="*/ 1458459 h 1458459"/>
              <a:gd name="connsiteX4" fmla="*/ 0 w 3777342"/>
              <a:gd name="connsiteY4" fmla="*/ 0 h 1458459"/>
              <a:gd name="connsiteX0" fmla="*/ 0 w 3777342"/>
              <a:gd name="connsiteY0" fmla="*/ 0 h 1458459"/>
              <a:gd name="connsiteX1" fmla="*/ 2729592 w 3777342"/>
              <a:gd name="connsiteY1" fmla="*/ 45719 h 1458459"/>
              <a:gd name="connsiteX2" fmla="*/ 3777342 w 3777342"/>
              <a:gd name="connsiteY2" fmla="*/ 1458459 h 1458459"/>
              <a:gd name="connsiteX3" fmla="*/ 0 w 3777342"/>
              <a:gd name="connsiteY3" fmla="*/ 1458459 h 1458459"/>
              <a:gd name="connsiteX4" fmla="*/ 0 w 3777342"/>
              <a:gd name="connsiteY4" fmla="*/ 0 h 1458459"/>
              <a:gd name="connsiteX0" fmla="*/ 0 w 3929742"/>
              <a:gd name="connsiteY0" fmla="*/ 0 h 1482986"/>
              <a:gd name="connsiteX1" fmla="*/ 2729592 w 3929742"/>
              <a:gd name="connsiteY1" fmla="*/ 457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  <a:gd name="connsiteX0" fmla="*/ 0 w 3929742"/>
              <a:gd name="connsiteY0" fmla="*/ 0 h 1482986"/>
              <a:gd name="connsiteX1" fmla="*/ 2624817 w 3929742"/>
              <a:gd name="connsiteY1" fmla="*/ 457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  <a:gd name="connsiteX0" fmla="*/ 0 w 3929742"/>
              <a:gd name="connsiteY0" fmla="*/ 0 h 1482986"/>
              <a:gd name="connsiteX1" fmla="*/ 2624817 w 3929742"/>
              <a:gd name="connsiteY1" fmla="*/ 76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742" h="1482986">
                <a:moveTo>
                  <a:pt x="0" y="0"/>
                </a:moveTo>
                <a:lnTo>
                  <a:pt x="2624817" y="7619"/>
                </a:lnTo>
                <a:lnTo>
                  <a:pt x="3929742" y="1482986"/>
                </a:lnTo>
                <a:lnTo>
                  <a:pt x="0" y="145845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>
            <a:normAutofit/>
          </a:bodyPr>
          <a:lstStyle>
            <a:lvl1pPr algn="l">
              <a:defRPr sz="34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731" y="3136724"/>
            <a:ext cx="6945086" cy="2811462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3906611"/>
              <a:gd name="connsiteY0" fmla="*/ 9525 h 3554412"/>
              <a:gd name="connsiteX1" fmla="*/ 3906611 w 3906611"/>
              <a:gd name="connsiteY1" fmla="*/ 0 h 3554412"/>
              <a:gd name="connsiteX2" fmla="*/ 1068161 w 3906611"/>
              <a:gd name="connsiteY2" fmla="*/ 3554412 h 3554412"/>
              <a:gd name="connsiteX3" fmla="*/ 0 w 3906611"/>
              <a:gd name="connsiteY3" fmla="*/ 3544887 h 3554412"/>
              <a:gd name="connsiteX4" fmla="*/ 0 w 3906611"/>
              <a:gd name="connsiteY4" fmla="*/ 9525 h 3554412"/>
              <a:gd name="connsiteX0" fmla="*/ 0 w 7040336"/>
              <a:gd name="connsiteY0" fmla="*/ 9525 h 3544887"/>
              <a:gd name="connsiteX1" fmla="*/ 3906611 w 7040336"/>
              <a:gd name="connsiteY1" fmla="*/ 0 h 3544887"/>
              <a:gd name="connsiteX2" fmla="*/ 7040336 w 7040336"/>
              <a:gd name="connsiteY2" fmla="*/ 3468687 h 3544887"/>
              <a:gd name="connsiteX3" fmla="*/ 0 w 7040336"/>
              <a:gd name="connsiteY3" fmla="*/ 3544887 h 3544887"/>
              <a:gd name="connsiteX4" fmla="*/ 0 w 7040336"/>
              <a:gd name="connsiteY4" fmla="*/ 9525 h 3544887"/>
              <a:gd name="connsiteX0" fmla="*/ 0 w 7040336"/>
              <a:gd name="connsiteY0" fmla="*/ 9525 h 3544887"/>
              <a:gd name="connsiteX1" fmla="*/ 3735161 w 7040336"/>
              <a:gd name="connsiteY1" fmla="*/ 0 h 3544887"/>
              <a:gd name="connsiteX2" fmla="*/ 7040336 w 7040336"/>
              <a:gd name="connsiteY2" fmla="*/ 3468687 h 3544887"/>
              <a:gd name="connsiteX3" fmla="*/ 0 w 7040336"/>
              <a:gd name="connsiteY3" fmla="*/ 3544887 h 3544887"/>
              <a:gd name="connsiteX4" fmla="*/ 0 w 7040336"/>
              <a:gd name="connsiteY4" fmla="*/ 9525 h 3544887"/>
              <a:gd name="connsiteX0" fmla="*/ 0 w 7040336"/>
              <a:gd name="connsiteY0" fmla="*/ 9525 h 3468687"/>
              <a:gd name="connsiteX1" fmla="*/ 3735161 w 7040336"/>
              <a:gd name="connsiteY1" fmla="*/ 0 h 3468687"/>
              <a:gd name="connsiteX2" fmla="*/ 7040336 w 7040336"/>
              <a:gd name="connsiteY2" fmla="*/ 3468687 h 3468687"/>
              <a:gd name="connsiteX3" fmla="*/ 0 w 7040336"/>
              <a:gd name="connsiteY3" fmla="*/ 3459162 h 3468687"/>
              <a:gd name="connsiteX4" fmla="*/ 0 w 7040336"/>
              <a:gd name="connsiteY4" fmla="*/ 9525 h 3468687"/>
              <a:gd name="connsiteX0" fmla="*/ 0 w 7040336"/>
              <a:gd name="connsiteY0" fmla="*/ 9525 h 3468687"/>
              <a:gd name="connsiteX1" fmla="*/ 4078061 w 7040336"/>
              <a:gd name="connsiteY1" fmla="*/ 0 h 3468687"/>
              <a:gd name="connsiteX2" fmla="*/ 7040336 w 7040336"/>
              <a:gd name="connsiteY2" fmla="*/ 3468687 h 3468687"/>
              <a:gd name="connsiteX3" fmla="*/ 0 w 7040336"/>
              <a:gd name="connsiteY3" fmla="*/ 3459162 h 3468687"/>
              <a:gd name="connsiteX4" fmla="*/ 0 w 7040336"/>
              <a:gd name="connsiteY4" fmla="*/ 9525 h 3468687"/>
              <a:gd name="connsiteX0" fmla="*/ 0 w 7526111"/>
              <a:gd name="connsiteY0" fmla="*/ 9525 h 3468687"/>
              <a:gd name="connsiteX1" fmla="*/ 4078061 w 7526111"/>
              <a:gd name="connsiteY1" fmla="*/ 0 h 3468687"/>
              <a:gd name="connsiteX2" fmla="*/ 7526111 w 7526111"/>
              <a:gd name="connsiteY2" fmla="*/ 3468687 h 3468687"/>
              <a:gd name="connsiteX3" fmla="*/ 0 w 7526111"/>
              <a:gd name="connsiteY3" fmla="*/ 3459162 h 3468687"/>
              <a:gd name="connsiteX4" fmla="*/ 0 w 7526111"/>
              <a:gd name="connsiteY4" fmla="*/ 9525 h 3468687"/>
              <a:gd name="connsiteX0" fmla="*/ 9525 w 7535636"/>
              <a:gd name="connsiteY0" fmla="*/ 9525 h 3468687"/>
              <a:gd name="connsiteX1" fmla="*/ 4087586 w 7535636"/>
              <a:gd name="connsiteY1" fmla="*/ 0 h 3468687"/>
              <a:gd name="connsiteX2" fmla="*/ 7535636 w 7535636"/>
              <a:gd name="connsiteY2" fmla="*/ 3468687 h 3468687"/>
              <a:gd name="connsiteX3" fmla="*/ 0 w 7535636"/>
              <a:gd name="connsiteY3" fmla="*/ 2782887 h 3468687"/>
              <a:gd name="connsiteX4" fmla="*/ 9525 w 7535636"/>
              <a:gd name="connsiteY4" fmla="*/ 9525 h 3468687"/>
              <a:gd name="connsiteX0" fmla="*/ 9525 w 6906986"/>
              <a:gd name="connsiteY0" fmla="*/ 9525 h 2840037"/>
              <a:gd name="connsiteX1" fmla="*/ 4087586 w 6906986"/>
              <a:gd name="connsiteY1" fmla="*/ 0 h 2840037"/>
              <a:gd name="connsiteX2" fmla="*/ 6906986 w 6906986"/>
              <a:gd name="connsiteY2" fmla="*/ 2840037 h 2840037"/>
              <a:gd name="connsiteX3" fmla="*/ 0 w 6906986"/>
              <a:gd name="connsiteY3" fmla="*/ 2782887 h 2840037"/>
              <a:gd name="connsiteX4" fmla="*/ 9525 w 6906986"/>
              <a:gd name="connsiteY4" fmla="*/ 9525 h 2840037"/>
              <a:gd name="connsiteX0" fmla="*/ 9525 w 6897461"/>
              <a:gd name="connsiteY0" fmla="*/ 9525 h 2820987"/>
              <a:gd name="connsiteX1" fmla="*/ 4087586 w 6897461"/>
              <a:gd name="connsiteY1" fmla="*/ 0 h 2820987"/>
              <a:gd name="connsiteX2" fmla="*/ 6897461 w 6897461"/>
              <a:gd name="connsiteY2" fmla="*/ 2820987 h 2820987"/>
              <a:gd name="connsiteX3" fmla="*/ 0 w 6897461"/>
              <a:gd name="connsiteY3" fmla="*/ 2782887 h 2820987"/>
              <a:gd name="connsiteX4" fmla="*/ 9525 w 6897461"/>
              <a:gd name="connsiteY4" fmla="*/ 9525 h 2820987"/>
              <a:gd name="connsiteX0" fmla="*/ 9525 w 6954611"/>
              <a:gd name="connsiteY0" fmla="*/ 9525 h 2811462"/>
              <a:gd name="connsiteX1" fmla="*/ 4087586 w 6954611"/>
              <a:gd name="connsiteY1" fmla="*/ 0 h 2811462"/>
              <a:gd name="connsiteX2" fmla="*/ 6954611 w 6954611"/>
              <a:gd name="connsiteY2" fmla="*/ 2811462 h 2811462"/>
              <a:gd name="connsiteX3" fmla="*/ 0 w 6954611"/>
              <a:gd name="connsiteY3" fmla="*/ 2782887 h 2811462"/>
              <a:gd name="connsiteX4" fmla="*/ 9525 w 6954611"/>
              <a:gd name="connsiteY4" fmla="*/ 9525 h 2811462"/>
              <a:gd name="connsiteX0" fmla="*/ 9525 w 6945086"/>
              <a:gd name="connsiteY0" fmla="*/ 9525 h 2811462"/>
              <a:gd name="connsiteX1" fmla="*/ 4087586 w 6945086"/>
              <a:gd name="connsiteY1" fmla="*/ 0 h 2811462"/>
              <a:gd name="connsiteX2" fmla="*/ 6945086 w 6945086"/>
              <a:gd name="connsiteY2" fmla="*/ 2811462 h 2811462"/>
              <a:gd name="connsiteX3" fmla="*/ 0 w 6945086"/>
              <a:gd name="connsiteY3" fmla="*/ 2782887 h 2811462"/>
              <a:gd name="connsiteX4" fmla="*/ 9525 w 6945086"/>
              <a:gd name="connsiteY4" fmla="*/ 9525 h 281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086" h="2811462">
                <a:moveTo>
                  <a:pt x="9525" y="9525"/>
                </a:moveTo>
                <a:lnTo>
                  <a:pt x="4087586" y="0"/>
                </a:lnTo>
                <a:lnTo>
                  <a:pt x="6945086" y="2811462"/>
                </a:lnTo>
                <a:lnTo>
                  <a:pt x="0" y="2782887"/>
                </a:lnTo>
                <a:lnTo>
                  <a:pt x="9525" y="952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2B91BE-0487-418E-BF2F-2CBFFE165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57" y="6199173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1C3F2-DCD1-440A-8A28-DF146F275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" y="6292882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1686E-D8E6-416B-A172-CB668E21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575024"/>
            <a:ext cx="11755841" cy="457602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9BCDAC7-2BA6-48E2-913C-DBAB2AF0F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BE90F4D-EDDE-482D-87BA-C6169514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2"/>
            <a:ext cx="9446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84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56CC-5B39-40AD-9792-FDFDEC7C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95959"/>
                </a:solidFill>
                <a:latin typeface="Hi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B2D6-72C6-499F-9C25-2DB5EF8A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A9A9A"/>
                </a:solidFill>
                <a:latin typeface="Hin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82DAA1-FB5C-4678-A934-7D7C0441F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FA08-D2CA-4373-97FC-0D760C31A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549" y="1571640"/>
            <a:ext cx="5760720" cy="456732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2D9C1-8834-4C1D-B153-7A442202E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731" y="1571639"/>
            <a:ext cx="5760720" cy="456732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D408ED7-B98A-4996-900C-573B156B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EEF8969-02C2-4BF2-AE92-B8DFE57A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2"/>
            <a:ext cx="9446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61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E548B-339E-4584-A0DC-C53037365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321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AF612D-407F-456F-87EC-6E04FEA34208}"/>
              </a:ext>
            </a:extLst>
          </p:cNvPr>
          <p:cNvCxnSpPr>
            <a:cxnSpLocks/>
          </p:cNvCxnSpPr>
          <p:nvPr userDrawn="1"/>
        </p:nvCxnSpPr>
        <p:spPr>
          <a:xfrm>
            <a:off x="4171060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CC3B8-4BE1-4A7E-BC26-C7B797421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2" y="6495722"/>
            <a:ext cx="2999232" cy="18067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58AF546-4371-431F-A395-2ED0B4A6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EBFCC-CCD2-4923-8BC5-E159C5F77E6A}"/>
              </a:ext>
            </a:extLst>
          </p:cNvPr>
          <p:cNvSpPr txBox="1"/>
          <p:nvPr userDrawn="1"/>
        </p:nvSpPr>
        <p:spPr>
          <a:xfrm>
            <a:off x="4171060" y="6495722"/>
            <a:ext cx="2157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ECONOMIC &amp; 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42649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680A-6783-447C-98D7-FD8734B0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773776E-AACD-4439-A185-A1B39D92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C4271-DF70-44D1-90CC-C15268CE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2"/>
            <a:ext cx="9446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D0229-40E2-4DB3-9DDE-9AE5117E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551" y="1599193"/>
            <a:ext cx="11755841" cy="457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9A159-C570-403A-A44E-A62C23500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2A727-2B2E-4DD7-A307-DC5D659B78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66917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8633EF-3BD9-46DF-81D6-E974F80466BC}"/>
              </a:ext>
            </a:extLst>
          </p:cNvPr>
          <p:cNvCxnSpPr>
            <a:cxnSpLocks/>
          </p:cNvCxnSpPr>
          <p:nvPr userDrawn="1"/>
        </p:nvCxnSpPr>
        <p:spPr>
          <a:xfrm>
            <a:off x="6998656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ECA4B-33A1-4DA9-9874-003CFDD5ED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88" y="6495722"/>
            <a:ext cx="2999232" cy="180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53CD9-160D-4597-BF2E-5ED07FD9D0AB}"/>
              </a:ext>
            </a:extLst>
          </p:cNvPr>
          <p:cNvSpPr txBox="1"/>
          <p:nvPr userDrawn="1"/>
        </p:nvSpPr>
        <p:spPr>
          <a:xfrm>
            <a:off x="6998656" y="6484147"/>
            <a:ext cx="2157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ECONOMIC &amp; 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33411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8" r:id="rId4"/>
    <p:sldLayoutId id="2147483650" r:id="rId5"/>
    <p:sldLayoutId id="2147483651" r:id="rId6"/>
    <p:sldLayoutId id="2147483652" r:id="rId7"/>
    <p:sldLayoutId id="2147483655" r:id="rId8"/>
    <p:sldLayoutId id="214748366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Hind"/>
          <a:ea typeface="+mj-ea"/>
          <a:cs typeface="Hind Bold" panose="02000000000000000000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169CD3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010E-FE93-4862-854A-0242E7AF1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079239"/>
            <a:ext cx="4806688" cy="1212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+mj-lt"/>
              </a:rPr>
              <a:t>Pilot Scheduling 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Overview for NAA</a:t>
            </a:r>
            <a:endParaRPr lang="en-US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0D832-0533-4B6B-BFC2-AD7A00EF5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8" y="2632427"/>
            <a:ext cx="3907330" cy="354488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2">
                    <a:lumMod val="10000"/>
                  </a:schemeClr>
                </a:solidFill>
              </a:rPr>
              <a:t>Jeff Nooger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Sr. Scheduling &amp; Work Rule Analyst,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Economic &amp; Financial Analysis Dept.</a:t>
            </a:r>
            <a:b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Air Line Pilots Association, International </a:t>
            </a:r>
          </a:p>
          <a:p>
            <a:endParaRPr lang="en-US" sz="2400" b="1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en-US" sz="2400" b="1" dirty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10000"/>
                  </a:schemeClr>
                </a:solidFill>
              </a:rPr>
              <a:t>May 3, 2023</a:t>
            </a:r>
          </a:p>
        </p:txBody>
      </p:sp>
    </p:spTree>
    <p:extLst>
      <p:ext uri="{BB962C8B-B14F-4D97-AF65-F5344CB8AC3E}">
        <p14:creationId xmlns:p14="http://schemas.microsoft.com/office/powerpoint/2010/main" val="3909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</a:t>
            </a:r>
          </a:p>
          <a:p>
            <a:pPr marL="0" indent="0">
              <a:buNone/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 Crew Planning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/ 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Domicile</a:t>
            </a: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Staffing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&amp; Closing new Positions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Vacancies and Displacements / System Bidding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Protection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TDY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Rosters and Seniority Lists</a:t>
            </a: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/ Leaves of Absence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/ Sick (SLOA), Military (MLOA), Family (FLMA), Company Offer (COLA), Personal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Filling of Vacancies / Allocation, Assignment and Scheduling of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0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of Training (Recurrent / Transition)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Recurrent Training Bidding (RTB) and/or Assignment of Recurrent Training                                                            	(6/12 - OR 9/18 - month process)</a:t>
            </a:r>
          </a:p>
          <a:p>
            <a:pPr marL="9144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the monthly scheduling preferencing 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Bidding or Assignment of Transition Training (change in equipment and / or seat)</a:t>
            </a:r>
          </a:p>
          <a:p>
            <a:pPr marL="0" indent="0"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 Allocation, Assignment and Scheduling of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8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Accrual</a:t>
            </a:r>
          </a:p>
          <a:p>
            <a:pPr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Timelines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 dates or predetermined periods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vacation bidding and Awarding Process 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Vacation Bidding, Trading and Awarding Process</a:t>
            </a: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in Vacation Drops and Modifications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 Allocation, Assignment and Scheduling of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4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453195"/>
            <a:ext cx="11755841" cy="46978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Pairings / Trips / Blocks / Rotation-Building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FARs / Contract Rules / Buffers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caps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Duty Rigs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Rigs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 and Duty Limits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Buffers (extra time)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Company Optimizers used to reduce costs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 = Pay Credit, Layovers time / Hotels / DH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ALPA desire for Quality of Life and Minimize Fatigue</a:t>
            </a:r>
          </a:p>
          <a:p>
            <a:pPr marL="0" indent="0">
              <a:buNone/>
            </a:pP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 Allocation, Assignment and Scheduling of Flying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2644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298979"/>
            <a:ext cx="11755841" cy="512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Pairings 					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Legs Optimized into Pairings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3"/>
            <a:ext cx="9446114" cy="1171346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Filling of Vacancies / Allocation, Assignment and Scheduling of Flying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F4A94D4-49F9-48B3-825E-92A520920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" y="1580254"/>
            <a:ext cx="6255997" cy="247802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443D806-0C28-4215-8424-878E68DE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44" y="2633472"/>
            <a:ext cx="7650055" cy="37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219200"/>
            <a:ext cx="11298973" cy="4931852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in Fight Time Dut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(FTDT) Rules (FAR 117)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 Duty Period (FDP)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 Review Committee / Board / Panel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 Risk Management System (FRMS)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 117 Exemptions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Ultra-Long Haul (ULH) (over Prescribed FAR 117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ght Duty Periods (FDP))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Operations outside prescribed FAR 117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023026" cy="132556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and Duty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04334"/>
            <a:ext cx="5442156" cy="4613701"/>
          </a:xfrm>
        </p:spPr>
        <p:txBody>
          <a:bodyPr>
            <a:normAutofit/>
          </a:bodyPr>
          <a:lstStyle/>
          <a:p>
            <a:pPr marL="914400"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Bidding </a:t>
            </a:r>
          </a:p>
          <a:p>
            <a:pPr marL="1314450" lvl="3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Timelines</a:t>
            </a:r>
          </a:p>
          <a:p>
            <a:pPr marL="1771650" lvl="4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segments to Live schedules</a:t>
            </a:r>
          </a:p>
          <a:p>
            <a:pPr marL="1314450" lvl="3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Months / Blocks</a:t>
            </a:r>
          </a:p>
          <a:p>
            <a:pPr marL="1771650" lvl="4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</a:t>
            </a:r>
          </a:p>
          <a:p>
            <a:pPr marL="2171700" lvl="5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/ 31 days</a:t>
            </a:r>
          </a:p>
          <a:p>
            <a:pPr marL="1771650" lvl="4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28-day Blocks</a:t>
            </a:r>
          </a:p>
          <a:p>
            <a:pPr marL="2171700" lvl="5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56 or 84 days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3"/>
            <a:ext cx="9446114" cy="1171346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Allocation, Assignment and Scheduling of Flying</a:t>
            </a:r>
            <a:endParaRPr lang="en-US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D2253-5B5E-4F15-B607-6A24D131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1" y="1561697"/>
            <a:ext cx="5843664" cy="45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D4328-52EE-4683-B3C2-B2B0F1CB7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548" y="2310581"/>
            <a:ext cx="9112951" cy="4116517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Line-holders / Reserves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Seniority based or fair share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preference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 lines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Vacation, Training / IOE, Leaves, Sick List, etc..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B1BDD-D6F5-455A-9407-783C5E5C0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8385" y="3003082"/>
            <a:ext cx="6148662" cy="313588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1CF8-B6CE-4022-B701-B3E9F6D35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6650EB-D2D9-4AF9-BC8F-58B02DA5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3"/>
            <a:ext cx="9446114" cy="1230156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 Assignment and Scheduling of Flying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CD82C-5A55-4795-A9A6-F07232BC1AEB}"/>
              </a:ext>
            </a:extLst>
          </p:cNvPr>
          <p:cNvSpPr txBox="1"/>
          <p:nvPr/>
        </p:nvSpPr>
        <p:spPr>
          <a:xfrm>
            <a:off x="104344" y="1226776"/>
            <a:ext cx="11755850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Schedule Bidding/Rostering (Line Construction and Bidding/Preferential Bidding System (PBS)</a:t>
            </a:r>
          </a:p>
        </p:txBody>
      </p:sp>
    </p:spTree>
    <p:extLst>
      <p:ext uri="{BB962C8B-B14F-4D97-AF65-F5344CB8AC3E}">
        <p14:creationId xmlns:p14="http://schemas.microsoft.com/office/powerpoint/2010/main" val="422104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31F0F-3CF7-48AE-AC7B-159A23A7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298979"/>
            <a:ext cx="11755841" cy="5128119"/>
          </a:xfrm>
        </p:spPr>
        <p:txBody>
          <a:bodyPr>
            <a:normAutofit/>
          </a:bodyPr>
          <a:lstStyle/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6B680-649C-41F4-9565-C55F07B74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47462-B41E-48A5-B74E-F40BF9B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7633"/>
            <a:ext cx="9446114" cy="1171346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Filling of Vacancies / Allocation, Assignment and Scheduling of Flying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A7DDD-72FD-4D6C-8B06-AA96DDE8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07" y="1298979"/>
            <a:ext cx="8716330" cy="4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07CFD5-C77F-4E16-BF01-829264C0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9" y="1453415"/>
            <a:ext cx="6309870" cy="4697637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Assignments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Call / Short Call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Availability Periods (RAP)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Duty and Limits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of Assignment and Call Outs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Line Operating Experience (LOE), Landing Currency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BC441-CB69-4B2E-BC70-6584E155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A680-DEE0-4061-9939-C17348306E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47543" y="1286450"/>
            <a:ext cx="5329856" cy="388063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4490E83-3990-525C-8DFF-54920879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8017"/>
            <a:ext cx="10073517" cy="1170962"/>
          </a:xfrm>
        </p:spPr>
        <p:txBody>
          <a:bodyPr>
            <a:noAutofit/>
          </a:bodyPr>
          <a:lstStyle/>
          <a:p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 Scheduling / Daily Operations / Crew Desk (CD)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1351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891934-0791-4430-8375-D6E578A7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371601"/>
            <a:ext cx="11755841" cy="4779452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Titles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 based on the individual Contract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Pay/Hours of Service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Guarantees</a:t>
            </a:r>
          </a:p>
          <a:p>
            <a:pPr marL="3429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Deadheading</a:t>
            </a:r>
          </a:p>
          <a:p>
            <a:pPr marL="3429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/ Allocation, Assignment and Scheduling of Flying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Filling of Vacancies</a:t>
            </a:r>
            <a:endParaRPr lang="en-US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/ Leaves of Absence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 Scheduling / Daily Operations / Reserve Assignments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6F2FAB-D465-4EDC-AB53-F85B4872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Sections Involving Scheduling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16C0E-FA57-46E1-BBE5-C432B3C569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2100" y="6392863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ea typeface="+mn-ea"/>
                <a:cs typeface="Hin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8A964-A2D8-4F5F-83E6-12AAB05F88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0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07CFD5-C77F-4E16-BF01-829264C0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453415"/>
            <a:ext cx="6319091" cy="4697637"/>
          </a:xfrm>
        </p:spPr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Holder Reassignments / Deviations / Cancellations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Discrepancies for Crew Desk Assignments and Reassignments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 for pay resolutions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BC441-CB69-4B2E-BC70-6584E155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780CC-A392-4978-A009-8F19AA25A2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40649" y="1877613"/>
            <a:ext cx="5135275" cy="352697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B6323D2-5FF9-D506-A4BE-76FAE2C1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8017"/>
            <a:ext cx="10073517" cy="1170962"/>
          </a:xfrm>
        </p:spPr>
        <p:txBody>
          <a:bodyPr>
            <a:noAutofit/>
          </a:bodyPr>
          <a:lstStyle/>
          <a:p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 Scheduling / Daily Operations / Crew Desk (CD)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084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07CFD5-C77F-4E16-BF01-829264C0E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751798"/>
            <a:ext cx="11755841" cy="4399254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Initiated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 Modification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(Software Program or manually done with the CD)</a:t>
            </a:r>
          </a:p>
          <a:p>
            <a:pPr marL="7429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to Pilot Trip Trades</a:t>
            </a:r>
          </a:p>
          <a:p>
            <a:pPr marL="7429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Pickups / Drops / Trades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BC441-CB69-4B2E-BC70-6584E155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96CBF-0599-4ED3-94AF-8157229C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1" y="128017"/>
            <a:ext cx="10073517" cy="1170962"/>
          </a:xfrm>
        </p:spPr>
        <p:txBody>
          <a:bodyPr>
            <a:noAutofit/>
          </a:bodyPr>
          <a:lstStyle/>
          <a:p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 Scheduling / Daily Operations / Crew Desk (CD)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5554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5EAC-E9C9-4DE6-B6CF-D4E78AD5D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FD07A-7EFD-4117-8B17-B8415CA6C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255923"/>
            <a:ext cx="11755841" cy="4895129"/>
          </a:xfrm>
        </p:spPr>
        <p:txBody>
          <a:bodyPr/>
          <a:lstStyle/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Pay Methods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Salary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amount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have overtime processes</a:t>
            </a:r>
          </a:p>
          <a:p>
            <a:pPr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Hourly with Credit </a:t>
            </a:r>
          </a:p>
          <a:p>
            <a:pPr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airlines hourly </a:t>
            </a:r>
          </a:p>
          <a:p>
            <a:pPr lvl="2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Credit (by other names: synthetic/soft time)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023026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399143"/>
            <a:ext cx="10915515" cy="475191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Scheduled versus Actual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of Planned versus Actual flown by: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Legs / Segments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 / Pairing / Rotation / Blocks / Pattern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023026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9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444051"/>
            <a:ext cx="11112160" cy="47070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Pay Guarantees (Line Holder, Reserve)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Guarantee / Line Guarantee / Bid Period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pay per month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/ Duty Period Guarantee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pay per day (example; 4 hours for each day on duty)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Days Off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023026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 / Minimum Guarantees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108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452518"/>
            <a:ext cx="11328470" cy="470700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Hourly with Credit (Rigs)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Duty Rigs / Duty Pay (Credit / Time on Duty)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of duty to end of duty; each duty period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Minutes /Hours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example; 1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credit for 2 hours on duty (1:2)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1" y="118488"/>
            <a:ext cx="9413509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 / Additional Credi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002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452518"/>
            <a:ext cx="11328470" cy="470700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Hourly with Credit (Rigs) (cont’d)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 Rigs / Trip Ratios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trips time away from base including start of duty to end of duty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number of minutes of pay and credit derived by dividing the greater of the scheduled or actual minutes during the trip hour period by the Trip Rig denominator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example; 1 hour credit for 3.5 hours of entire trip duty (1:3.5)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1" y="118488"/>
            <a:ext cx="10145013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 / Additional Credi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(cont’d)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863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8" y="1444051"/>
            <a:ext cx="11755841" cy="4707001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Pay or Various Pay Processes (Hourly or Hours per Day)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 / WOCL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Premium Pay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Repositioning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 Head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(DH) rules		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(Hours per Day)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Vacation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(Hours per Day)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Deviations / Reassignments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351420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 / Additional Credit Hours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(cont’d)</a:t>
            </a:r>
            <a:endParaRPr lang="en-US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29027-9051-3C11-0B91-53DB7CFB4642}"/>
              </a:ext>
            </a:extLst>
          </p:cNvPr>
          <p:cNvSpPr txBox="1"/>
          <p:nvPr/>
        </p:nvSpPr>
        <p:spPr>
          <a:xfrm>
            <a:off x="5638800" y="2975428"/>
            <a:ext cx="56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Sometimes Pay no Credit!</a:t>
            </a:r>
          </a:p>
        </p:txBody>
      </p:sp>
    </p:spTree>
    <p:extLst>
      <p:ext uri="{BB962C8B-B14F-4D97-AF65-F5344CB8AC3E}">
        <p14:creationId xmlns:p14="http://schemas.microsoft.com/office/powerpoint/2010/main" val="75391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39452-FC0E-4BE9-A7A2-856C4206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 of Service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Reserve (value of a day)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call, Short call, </a:t>
            </a: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standby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FARs / CARs / Contractual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and Yearly Maximum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Duty and Rest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 Head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Duty Time Extensions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 and Contact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C72AA-C989-409C-96EB-B781A9B28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FE8FFA-830A-4FE6-BFC6-05D25226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58" y="118488"/>
            <a:ext cx="9023026" cy="1325563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/ Hours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PA PPT Template 2021">
      <a:dk1>
        <a:srgbClr val="595959"/>
      </a:dk1>
      <a:lt1>
        <a:srgbClr val="9A9A9A"/>
      </a:lt1>
      <a:dk2>
        <a:srgbClr val="44546A"/>
      </a:dk2>
      <a:lt2>
        <a:srgbClr val="FFFFFF"/>
      </a:lt2>
      <a:accent1>
        <a:srgbClr val="169CD3"/>
      </a:accent1>
      <a:accent2>
        <a:srgbClr val="E1E1E1"/>
      </a:accent2>
      <a:accent3>
        <a:srgbClr val="8EBCDE"/>
      </a:accent3>
      <a:accent4>
        <a:srgbClr val="717379"/>
      </a:accent4>
      <a:accent5>
        <a:srgbClr val="8A8C92"/>
      </a:accent5>
      <a:accent6>
        <a:srgbClr val="3A7895"/>
      </a:accent6>
      <a:hlink>
        <a:srgbClr val="169CD3"/>
      </a:hlink>
      <a:folHlink>
        <a:srgbClr val="8A8C92"/>
      </a:folHlink>
    </a:clrScheme>
    <a:fontScheme name="Custom 2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597 ALPA PPT Template 2021.potx" id="{2C46F9F3-ABFF-43B1-82A3-1928AE476C91}" vid="{D2BAE51B-B7F8-4F29-8D6B-62544F0A94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8944812B99147A86721973B6C0E86" ma:contentTypeVersion="13" ma:contentTypeDescription="Create a new document." ma:contentTypeScope="" ma:versionID="5f76faf439097562b39824fb72648b9e">
  <xsd:schema xmlns:xsd="http://www.w3.org/2001/XMLSchema" xmlns:xs="http://www.w3.org/2001/XMLSchema" xmlns:p="http://schemas.microsoft.com/office/2006/metadata/properties" xmlns:ns2="956a3c55-baf7-42f6-86b0-9467cd5ec086" xmlns:ns3="ba93c9fb-d7c3-4653-9274-7da9a4a0c6c5" targetNamespace="http://schemas.microsoft.com/office/2006/metadata/properties" ma:root="true" ma:fieldsID="4faaac35117e84a4432e7c0340535cb7" ns2:_="" ns3:_="">
    <xsd:import namespace="956a3c55-baf7-42f6-86b0-9467cd5ec086"/>
    <xsd:import namespace="ba93c9fb-d7c3-4653-9274-7da9a4a0c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a3c55-baf7-42f6-86b0-9467cd5e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03611b4-51c1-4ca1-b85c-c786090b7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3c9fb-d7c3-4653-9274-7da9a4a0c6c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58a2b7a-45ea-4d01-8715-97f16d189ecf}" ma:internalName="TaxCatchAll" ma:showField="CatchAllData" ma:web="ba93c9fb-d7c3-4653-9274-7da9a4a0c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A0BC9-260C-442C-98CE-C3C55445D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3F1F15-07C7-4ACE-A012-8E08E07E8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a3c55-baf7-42f6-86b0-9467cd5ec086"/>
    <ds:schemaRef ds:uri="ba93c9fb-d7c3-4653-9274-7da9a4a0c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59435</TotalTime>
  <Words>996</Words>
  <Application>Microsoft Office PowerPoint</Application>
  <PresentationFormat>Widescreen</PresentationFormat>
  <Paragraphs>195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Hind</vt:lpstr>
      <vt:lpstr>Calibri</vt:lpstr>
      <vt:lpstr>Wingdings</vt:lpstr>
      <vt:lpstr>Arial</vt:lpstr>
      <vt:lpstr>Office Theme</vt:lpstr>
      <vt:lpstr>Pilot Scheduling Overview for NAA</vt:lpstr>
      <vt:lpstr>Contract Sections Involving Scheduling </vt:lpstr>
      <vt:lpstr>Pay / Hours of Service</vt:lpstr>
      <vt:lpstr>Pay / Hours of Service (cont’d)</vt:lpstr>
      <vt:lpstr>Pay / Hours of Service / Minimum Guarantees</vt:lpstr>
      <vt:lpstr>Pay / Hours of Service / Additional Credit Hours</vt:lpstr>
      <vt:lpstr>Pay / Hours of Service / Additional Credit Hours (cont’d)</vt:lpstr>
      <vt:lpstr>Pay / Hours of Service / Additional Credit Hours (cont’d)</vt:lpstr>
      <vt:lpstr>Pay / Hours of Service</vt:lpstr>
      <vt:lpstr>Staffing / Filling of Vacancies / Allocation, Assignment and Scheduling of Flying</vt:lpstr>
      <vt:lpstr>Staffing / Allocation, Assignment and Scheduling of Flying</vt:lpstr>
      <vt:lpstr>Staffing / Allocation, Assignment and Scheduling of Flying</vt:lpstr>
      <vt:lpstr>Staffing / Allocation, Assignment and Scheduling of Flying</vt:lpstr>
      <vt:lpstr>Staffing / Filling of Vacancies / Allocation, Assignment and Scheduling of Flying</vt:lpstr>
      <vt:lpstr>Staffing and Duty</vt:lpstr>
      <vt:lpstr>Staffing / Allocation, Assignment and Scheduling of Flying</vt:lpstr>
      <vt:lpstr>Staffing / Assignment and Scheduling of Flying</vt:lpstr>
      <vt:lpstr>Staffing / Filling of Vacancies / Allocation, Assignment and Scheduling of Flying</vt:lpstr>
      <vt:lpstr>Crew Scheduling / Daily Operations / Crew Desk (CD)</vt:lpstr>
      <vt:lpstr>Crew Scheduling / Daily Operations / Crew Desk (CD)</vt:lpstr>
      <vt:lpstr>Crew Scheduling / Daily Operations / Crew Desk (CD)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Mary Ann, Communications</dc:creator>
  <cp:lastModifiedBy>Melissa Kelley</cp:lastModifiedBy>
  <cp:revision>318</cp:revision>
  <cp:lastPrinted>2022-03-07T21:12:40Z</cp:lastPrinted>
  <dcterms:created xsi:type="dcterms:W3CDTF">2021-01-22T18:46:12Z</dcterms:created>
  <dcterms:modified xsi:type="dcterms:W3CDTF">2023-05-03T16:47:36Z</dcterms:modified>
</cp:coreProperties>
</file>