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74" r:id="rId3"/>
    <p:sldId id="25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B6A90-DB59-E1F1-B8C8-B1031F96A8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2C706B-6C1A-2031-A8AC-2760266719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64A607-130E-AF28-AA53-0122C7FE1BE4}"/>
              </a:ext>
            </a:extLst>
          </p:cNvPr>
          <p:cNvSpPr>
            <a:spLocks noGrp="1"/>
          </p:cNvSpPr>
          <p:nvPr>
            <p:ph type="dt" sz="half" idx="10"/>
          </p:nvPr>
        </p:nvSpPr>
        <p:spPr/>
        <p:txBody>
          <a:bodyPr/>
          <a:lstStyle/>
          <a:p>
            <a:fld id="{84E92095-8EC0-4B16-B2C1-A009FCD1D86C}" type="datetimeFigureOut">
              <a:rPr lang="en-US" smtClean="0"/>
              <a:t>4/26/2023</a:t>
            </a:fld>
            <a:endParaRPr lang="en-US"/>
          </a:p>
        </p:txBody>
      </p:sp>
      <p:sp>
        <p:nvSpPr>
          <p:cNvPr id="5" name="Footer Placeholder 4">
            <a:extLst>
              <a:ext uri="{FF2B5EF4-FFF2-40B4-BE49-F238E27FC236}">
                <a16:creationId xmlns:a16="http://schemas.microsoft.com/office/drawing/2014/main" id="{FA651848-A173-F279-B859-9DB76D172B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609653-1C79-0709-542B-6F6D63635077}"/>
              </a:ext>
            </a:extLst>
          </p:cNvPr>
          <p:cNvSpPr>
            <a:spLocks noGrp="1"/>
          </p:cNvSpPr>
          <p:nvPr>
            <p:ph type="sldNum" sz="quarter" idx="12"/>
          </p:nvPr>
        </p:nvSpPr>
        <p:spPr/>
        <p:txBody>
          <a:bodyPr/>
          <a:lstStyle/>
          <a:p>
            <a:fld id="{C2689F74-EB07-4695-9E55-015AF39096D3}" type="slidenum">
              <a:rPr lang="en-US" smtClean="0"/>
              <a:t>‹#›</a:t>
            </a:fld>
            <a:endParaRPr lang="en-US"/>
          </a:p>
        </p:txBody>
      </p:sp>
    </p:spTree>
    <p:extLst>
      <p:ext uri="{BB962C8B-B14F-4D97-AF65-F5344CB8AC3E}">
        <p14:creationId xmlns:p14="http://schemas.microsoft.com/office/powerpoint/2010/main" val="3648316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474C8-B503-7A7A-EF0A-4D2346072C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52F9C3-D076-6036-3945-2BEA8A2997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B1F721-040F-2B44-8858-1077C51AF3A9}"/>
              </a:ext>
            </a:extLst>
          </p:cNvPr>
          <p:cNvSpPr>
            <a:spLocks noGrp="1"/>
          </p:cNvSpPr>
          <p:nvPr>
            <p:ph type="dt" sz="half" idx="10"/>
          </p:nvPr>
        </p:nvSpPr>
        <p:spPr/>
        <p:txBody>
          <a:bodyPr/>
          <a:lstStyle/>
          <a:p>
            <a:fld id="{84E92095-8EC0-4B16-B2C1-A009FCD1D86C}" type="datetimeFigureOut">
              <a:rPr lang="en-US" smtClean="0"/>
              <a:t>4/26/2023</a:t>
            </a:fld>
            <a:endParaRPr lang="en-US"/>
          </a:p>
        </p:txBody>
      </p:sp>
      <p:sp>
        <p:nvSpPr>
          <p:cNvPr id="5" name="Footer Placeholder 4">
            <a:extLst>
              <a:ext uri="{FF2B5EF4-FFF2-40B4-BE49-F238E27FC236}">
                <a16:creationId xmlns:a16="http://schemas.microsoft.com/office/drawing/2014/main" id="{F2C65C8B-098C-ECFD-C589-F8649B8AAC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2CFD62-4594-44B9-9459-40D8BE0D8D8E}"/>
              </a:ext>
            </a:extLst>
          </p:cNvPr>
          <p:cNvSpPr>
            <a:spLocks noGrp="1"/>
          </p:cNvSpPr>
          <p:nvPr>
            <p:ph type="sldNum" sz="quarter" idx="12"/>
          </p:nvPr>
        </p:nvSpPr>
        <p:spPr/>
        <p:txBody>
          <a:bodyPr/>
          <a:lstStyle/>
          <a:p>
            <a:fld id="{C2689F74-EB07-4695-9E55-015AF39096D3}" type="slidenum">
              <a:rPr lang="en-US" smtClean="0"/>
              <a:t>‹#›</a:t>
            </a:fld>
            <a:endParaRPr lang="en-US"/>
          </a:p>
        </p:txBody>
      </p:sp>
    </p:spTree>
    <p:extLst>
      <p:ext uri="{BB962C8B-B14F-4D97-AF65-F5344CB8AC3E}">
        <p14:creationId xmlns:p14="http://schemas.microsoft.com/office/powerpoint/2010/main" val="1918660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E9064E-CCCA-5C93-0D63-3035A685BF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5B3527-2A1C-2FAB-1773-3151CE4A7C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6D3872-3949-BDD1-44C9-DF91F48E2BBE}"/>
              </a:ext>
            </a:extLst>
          </p:cNvPr>
          <p:cNvSpPr>
            <a:spLocks noGrp="1"/>
          </p:cNvSpPr>
          <p:nvPr>
            <p:ph type="dt" sz="half" idx="10"/>
          </p:nvPr>
        </p:nvSpPr>
        <p:spPr/>
        <p:txBody>
          <a:bodyPr/>
          <a:lstStyle/>
          <a:p>
            <a:fld id="{84E92095-8EC0-4B16-B2C1-A009FCD1D86C}" type="datetimeFigureOut">
              <a:rPr lang="en-US" smtClean="0"/>
              <a:t>4/26/2023</a:t>
            </a:fld>
            <a:endParaRPr lang="en-US"/>
          </a:p>
        </p:txBody>
      </p:sp>
      <p:sp>
        <p:nvSpPr>
          <p:cNvPr id="5" name="Footer Placeholder 4">
            <a:extLst>
              <a:ext uri="{FF2B5EF4-FFF2-40B4-BE49-F238E27FC236}">
                <a16:creationId xmlns:a16="http://schemas.microsoft.com/office/drawing/2014/main" id="{F7972B8A-554A-3D7F-BE78-811871CC27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13BA98-83AE-E10D-59A9-391A33B9002A}"/>
              </a:ext>
            </a:extLst>
          </p:cNvPr>
          <p:cNvSpPr>
            <a:spLocks noGrp="1"/>
          </p:cNvSpPr>
          <p:nvPr>
            <p:ph type="sldNum" sz="quarter" idx="12"/>
          </p:nvPr>
        </p:nvSpPr>
        <p:spPr/>
        <p:txBody>
          <a:bodyPr/>
          <a:lstStyle/>
          <a:p>
            <a:fld id="{C2689F74-EB07-4695-9E55-015AF39096D3}" type="slidenum">
              <a:rPr lang="en-US" smtClean="0"/>
              <a:t>‹#›</a:t>
            </a:fld>
            <a:endParaRPr lang="en-US"/>
          </a:p>
        </p:txBody>
      </p:sp>
    </p:spTree>
    <p:extLst>
      <p:ext uri="{BB962C8B-B14F-4D97-AF65-F5344CB8AC3E}">
        <p14:creationId xmlns:p14="http://schemas.microsoft.com/office/powerpoint/2010/main" val="2999230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8B19D-F40E-FD9A-DCD0-003F81A64E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5E9D6E-EC76-1FDE-D769-CF4C8090B7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CFCEB6-8ABC-AF02-EB35-B6C088A792BA}"/>
              </a:ext>
            </a:extLst>
          </p:cNvPr>
          <p:cNvSpPr>
            <a:spLocks noGrp="1"/>
          </p:cNvSpPr>
          <p:nvPr>
            <p:ph type="dt" sz="half" idx="10"/>
          </p:nvPr>
        </p:nvSpPr>
        <p:spPr/>
        <p:txBody>
          <a:bodyPr/>
          <a:lstStyle/>
          <a:p>
            <a:fld id="{84E92095-8EC0-4B16-B2C1-A009FCD1D86C}" type="datetimeFigureOut">
              <a:rPr lang="en-US" smtClean="0"/>
              <a:t>4/26/2023</a:t>
            </a:fld>
            <a:endParaRPr lang="en-US"/>
          </a:p>
        </p:txBody>
      </p:sp>
      <p:sp>
        <p:nvSpPr>
          <p:cNvPr id="5" name="Footer Placeholder 4">
            <a:extLst>
              <a:ext uri="{FF2B5EF4-FFF2-40B4-BE49-F238E27FC236}">
                <a16:creationId xmlns:a16="http://schemas.microsoft.com/office/drawing/2014/main" id="{433233B5-2D0C-4545-C19D-7E9CB2F398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1094E-EE17-9A7A-4D30-ADB7BBFAF2A9}"/>
              </a:ext>
            </a:extLst>
          </p:cNvPr>
          <p:cNvSpPr>
            <a:spLocks noGrp="1"/>
          </p:cNvSpPr>
          <p:nvPr>
            <p:ph type="sldNum" sz="quarter" idx="12"/>
          </p:nvPr>
        </p:nvSpPr>
        <p:spPr/>
        <p:txBody>
          <a:bodyPr/>
          <a:lstStyle/>
          <a:p>
            <a:fld id="{C2689F74-EB07-4695-9E55-015AF39096D3}" type="slidenum">
              <a:rPr lang="en-US" smtClean="0"/>
              <a:t>‹#›</a:t>
            </a:fld>
            <a:endParaRPr lang="en-US"/>
          </a:p>
        </p:txBody>
      </p:sp>
    </p:spTree>
    <p:extLst>
      <p:ext uri="{BB962C8B-B14F-4D97-AF65-F5344CB8AC3E}">
        <p14:creationId xmlns:p14="http://schemas.microsoft.com/office/powerpoint/2010/main" val="4202870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21F7F-48CC-8F19-966C-9A89F41215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65478C-E916-7D62-5A1F-C55670180D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AD551A-5419-42DA-B4F8-40595870CC73}"/>
              </a:ext>
            </a:extLst>
          </p:cNvPr>
          <p:cNvSpPr>
            <a:spLocks noGrp="1"/>
          </p:cNvSpPr>
          <p:nvPr>
            <p:ph type="dt" sz="half" idx="10"/>
          </p:nvPr>
        </p:nvSpPr>
        <p:spPr/>
        <p:txBody>
          <a:bodyPr/>
          <a:lstStyle/>
          <a:p>
            <a:fld id="{84E92095-8EC0-4B16-B2C1-A009FCD1D86C}" type="datetimeFigureOut">
              <a:rPr lang="en-US" smtClean="0"/>
              <a:t>4/26/2023</a:t>
            </a:fld>
            <a:endParaRPr lang="en-US"/>
          </a:p>
        </p:txBody>
      </p:sp>
      <p:sp>
        <p:nvSpPr>
          <p:cNvPr id="5" name="Footer Placeholder 4">
            <a:extLst>
              <a:ext uri="{FF2B5EF4-FFF2-40B4-BE49-F238E27FC236}">
                <a16:creationId xmlns:a16="http://schemas.microsoft.com/office/drawing/2014/main" id="{D3BCC0F4-BCFE-48DF-99A3-4F4145753D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374CD2-8100-0F77-ACFF-5973FFAD2CF7}"/>
              </a:ext>
            </a:extLst>
          </p:cNvPr>
          <p:cNvSpPr>
            <a:spLocks noGrp="1"/>
          </p:cNvSpPr>
          <p:nvPr>
            <p:ph type="sldNum" sz="quarter" idx="12"/>
          </p:nvPr>
        </p:nvSpPr>
        <p:spPr/>
        <p:txBody>
          <a:bodyPr/>
          <a:lstStyle/>
          <a:p>
            <a:fld id="{C2689F74-EB07-4695-9E55-015AF39096D3}" type="slidenum">
              <a:rPr lang="en-US" smtClean="0"/>
              <a:t>‹#›</a:t>
            </a:fld>
            <a:endParaRPr lang="en-US"/>
          </a:p>
        </p:txBody>
      </p:sp>
    </p:spTree>
    <p:extLst>
      <p:ext uri="{BB962C8B-B14F-4D97-AF65-F5344CB8AC3E}">
        <p14:creationId xmlns:p14="http://schemas.microsoft.com/office/powerpoint/2010/main" val="13818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17F0C-183E-B7E3-1D57-E72B9422AF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576E7A-6007-278E-0452-5C45768BA5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DEDCD4-AF49-555E-F9DB-A73639EB1D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67F12D-BD61-D872-2664-2F8FFF1E60DA}"/>
              </a:ext>
            </a:extLst>
          </p:cNvPr>
          <p:cNvSpPr>
            <a:spLocks noGrp="1"/>
          </p:cNvSpPr>
          <p:nvPr>
            <p:ph type="dt" sz="half" idx="10"/>
          </p:nvPr>
        </p:nvSpPr>
        <p:spPr/>
        <p:txBody>
          <a:bodyPr/>
          <a:lstStyle/>
          <a:p>
            <a:fld id="{84E92095-8EC0-4B16-B2C1-A009FCD1D86C}" type="datetimeFigureOut">
              <a:rPr lang="en-US" smtClean="0"/>
              <a:t>4/26/2023</a:t>
            </a:fld>
            <a:endParaRPr lang="en-US"/>
          </a:p>
        </p:txBody>
      </p:sp>
      <p:sp>
        <p:nvSpPr>
          <p:cNvPr id="6" name="Footer Placeholder 5">
            <a:extLst>
              <a:ext uri="{FF2B5EF4-FFF2-40B4-BE49-F238E27FC236}">
                <a16:creationId xmlns:a16="http://schemas.microsoft.com/office/drawing/2014/main" id="{DFA4B01B-3CC8-CC27-59B2-690818D8C6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EDC9FD-230A-01D5-70CF-93242F612CE0}"/>
              </a:ext>
            </a:extLst>
          </p:cNvPr>
          <p:cNvSpPr>
            <a:spLocks noGrp="1"/>
          </p:cNvSpPr>
          <p:nvPr>
            <p:ph type="sldNum" sz="quarter" idx="12"/>
          </p:nvPr>
        </p:nvSpPr>
        <p:spPr/>
        <p:txBody>
          <a:bodyPr/>
          <a:lstStyle/>
          <a:p>
            <a:fld id="{C2689F74-EB07-4695-9E55-015AF39096D3}" type="slidenum">
              <a:rPr lang="en-US" smtClean="0"/>
              <a:t>‹#›</a:t>
            </a:fld>
            <a:endParaRPr lang="en-US"/>
          </a:p>
        </p:txBody>
      </p:sp>
    </p:spTree>
    <p:extLst>
      <p:ext uri="{BB962C8B-B14F-4D97-AF65-F5344CB8AC3E}">
        <p14:creationId xmlns:p14="http://schemas.microsoft.com/office/powerpoint/2010/main" val="2369199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78D06-764F-2E51-F35F-8082A2DCE7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B73312-B025-6E16-54F0-E0DF3FBD3E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413C41-53DC-CDC2-8F33-C4EE44831A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478E4A-8312-EE81-DC4D-9EEFA7B923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1D697E-98C9-9D60-67D3-37369EE8B3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D04155-0197-6113-8586-9940B81DFF3D}"/>
              </a:ext>
            </a:extLst>
          </p:cNvPr>
          <p:cNvSpPr>
            <a:spLocks noGrp="1"/>
          </p:cNvSpPr>
          <p:nvPr>
            <p:ph type="dt" sz="half" idx="10"/>
          </p:nvPr>
        </p:nvSpPr>
        <p:spPr/>
        <p:txBody>
          <a:bodyPr/>
          <a:lstStyle/>
          <a:p>
            <a:fld id="{84E92095-8EC0-4B16-B2C1-A009FCD1D86C}" type="datetimeFigureOut">
              <a:rPr lang="en-US" smtClean="0"/>
              <a:t>4/26/2023</a:t>
            </a:fld>
            <a:endParaRPr lang="en-US"/>
          </a:p>
        </p:txBody>
      </p:sp>
      <p:sp>
        <p:nvSpPr>
          <p:cNvPr id="8" name="Footer Placeholder 7">
            <a:extLst>
              <a:ext uri="{FF2B5EF4-FFF2-40B4-BE49-F238E27FC236}">
                <a16:creationId xmlns:a16="http://schemas.microsoft.com/office/drawing/2014/main" id="{2FD83E03-433C-5C6C-D448-4EDE47613B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64D684-5D3C-E211-4A5B-04D5DD5F1A13}"/>
              </a:ext>
            </a:extLst>
          </p:cNvPr>
          <p:cNvSpPr>
            <a:spLocks noGrp="1"/>
          </p:cNvSpPr>
          <p:nvPr>
            <p:ph type="sldNum" sz="quarter" idx="12"/>
          </p:nvPr>
        </p:nvSpPr>
        <p:spPr/>
        <p:txBody>
          <a:bodyPr/>
          <a:lstStyle/>
          <a:p>
            <a:fld id="{C2689F74-EB07-4695-9E55-015AF39096D3}" type="slidenum">
              <a:rPr lang="en-US" smtClean="0"/>
              <a:t>‹#›</a:t>
            </a:fld>
            <a:endParaRPr lang="en-US"/>
          </a:p>
        </p:txBody>
      </p:sp>
    </p:spTree>
    <p:extLst>
      <p:ext uri="{BB962C8B-B14F-4D97-AF65-F5344CB8AC3E}">
        <p14:creationId xmlns:p14="http://schemas.microsoft.com/office/powerpoint/2010/main" val="2265260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3314A-DD53-CA12-09D3-94C3AFF965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9F8837-E086-9D96-AE49-945A27183915}"/>
              </a:ext>
            </a:extLst>
          </p:cNvPr>
          <p:cNvSpPr>
            <a:spLocks noGrp="1"/>
          </p:cNvSpPr>
          <p:nvPr>
            <p:ph type="dt" sz="half" idx="10"/>
          </p:nvPr>
        </p:nvSpPr>
        <p:spPr/>
        <p:txBody>
          <a:bodyPr/>
          <a:lstStyle/>
          <a:p>
            <a:fld id="{84E92095-8EC0-4B16-B2C1-A009FCD1D86C}" type="datetimeFigureOut">
              <a:rPr lang="en-US" smtClean="0"/>
              <a:t>4/26/2023</a:t>
            </a:fld>
            <a:endParaRPr lang="en-US"/>
          </a:p>
        </p:txBody>
      </p:sp>
      <p:sp>
        <p:nvSpPr>
          <p:cNvPr id="4" name="Footer Placeholder 3">
            <a:extLst>
              <a:ext uri="{FF2B5EF4-FFF2-40B4-BE49-F238E27FC236}">
                <a16:creationId xmlns:a16="http://schemas.microsoft.com/office/drawing/2014/main" id="{97203BBF-A28E-7174-5CB5-7141F81690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256447-66FB-1B31-D2B3-0D510F00D5C9}"/>
              </a:ext>
            </a:extLst>
          </p:cNvPr>
          <p:cNvSpPr>
            <a:spLocks noGrp="1"/>
          </p:cNvSpPr>
          <p:nvPr>
            <p:ph type="sldNum" sz="quarter" idx="12"/>
          </p:nvPr>
        </p:nvSpPr>
        <p:spPr/>
        <p:txBody>
          <a:bodyPr/>
          <a:lstStyle/>
          <a:p>
            <a:fld id="{C2689F74-EB07-4695-9E55-015AF39096D3}" type="slidenum">
              <a:rPr lang="en-US" smtClean="0"/>
              <a:t>‹#›</a:t>
            </a:fld>
            <a:endParaRPr lang="en-US"/>
          </a:p>
        </p:txBody>
      </p:sp>
    </p:spTree>
    <p:extLst>
      <p:ext uri="{BB962C8B-B14F-4D97-AF65-F5344CB8AC3E}">
        <p14:creationId xmlns:p14="http://schemas.microsoft.com/office/powerpoint/2010/main" val="1823771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DD018A-B59D-542F-3907-7EE4429FB987}"/>
              </a:ext>
            </a:extLst>
          </p:cNvPr>
          <p:cNvSpPr>
            <a:spLocks noGrp="1"/>
          </p:cNvSpPr>
          <p:nvPr>
            <p:ph type="dt" sz="half" idx="10"/>
          </p:nvPr>
        </p:nvSpPr>
        <p:spPr/>
        <p:txBody>
          <a:bodyPr/>
          <a:lstStyle/>
          <a:p>
            <a:fld id="{84E92095-8EC0-4B16-B2C1-A009FCD1D86C}" type="datetimeFigureOut">
              <a:rPr lang="en-US" smtClean="0"/>
              <a:t>4/26/2023</a:t>
            </a:fld>
            <a:endParaRPr lang="en-US"/>
          </a:p>
        </p:txBody>
      </p:sp>
      <p:sp>
        <p:nvSpPr>
          <p:cNvPr id="3" name="Footer Placeholder 2">
            <a:extLst>
              <a:ext uri="{FF2B5EF4-FFF2-40B4-BE49-F238E27FC236}">
                <a16:creationId xmlns:a16="http://schemas.microsoft.com/office/drawing/2014/main" id="{8B288936-CA9A-269D-CF95-C54FE53299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8A68C9-9249-6D97-A691-A4855B93E010}"/>
              </a:ext>
            </a:extLst>
          </p:cNvPr>
          <p:cNvSpPr>
            <a:spLocks noGrp="1"/>
          </p:cNvSpPr>
          <p:nvPr>
            <p:ph type="sldNum" sz="quarter" idx="12"/>
          </p:nvPr>
        </p:nvSpPr>
        <p:spPr/>
        <p:txBody>
          <a:bodyPr/>
          <a:lstStyle/>
          <a:p>
            <a:fld id="{C2689F74-EB07-4695-9E55-015AF39096D3}" type="slidenum">
              <a:rPr lang="en-US" smtClean="0"/>
              <a:t>‹#›</a:t>
            </a:fld>
            <a:endParaRPr lang="en-US"/>
          </a:p>
        </p:txBody>
      </p:sp>
    </p:spTree>
    <p:extLst>
      <p:ext uri="{BB962C8B-B14F-4D97-AF65-F5344CB8AC3E}">
        <p14:creationId xmlns:p14="http://schemas.microsoft.com/office/powerpoint/2010/main" val="1185251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68939-A5F4-8868-24CF-9AAB98756D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1C36B4-02D5-CD28-D1CC-34821E16F6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A87DF7-2BA5-FE36-53AF-0D91D5DCBC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FD0114-FC43-BF4C-0611-536839A34345}"/>
              </a:ext>
            </a:extLst>
          </p:cNvPr>
          <p:cNvSpPr>
            <a:spLocks noGrp="1"/>
          </p:cNvSpPr>
          <p:nvPr>
            <p:ph type="dt" sz="half" idx="10"/>
          </p:nvPr>
        </p:nvSpPr>
        <p:spPr/>
        <p:txBody>
          <a:bodyPr/>
          <a:lstStyle/>
          <a:p>
            <a:fld id="{84E92095-8EC0-4B16-B2C1-A009FCD1D86C}" type="datetimeFigureOut">
              <a:rPr lang="en-US" smtClean="0"/>
              <a:t>4/26/2023</a:t>
            </a:fld>
            <a:endParaRPr lang="en-US"/>
          </a:p>
        </p:txBody>
      </p:sp>
      <p:sp>
        <p:nvSpPr>
          <p:cNvPr id="6" name="Footer Placeholder 5">
            <a:extLst>
              <a:ext uri="{FF2B5EF4-FFF2-40B4-BE49-F238E27FC236}">
                <a16:creationId xmlns:a16="http://schemas.microsoft.com/office/drawing/2014/main" id="{3E42C416-E6AB-F189-92CE-05EA6EBE4E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DE85FA-2FAD-7BDE-027A-9DB9300E8797}"/>
              </a:ext>
            </a:extLst>
          </p:cNvPr>
          <p:cNvSpPr>
            <a:spLocks noGrp="1"/>
          </p:cNvSpPr>
          <p:nvPr>
            <p:ph type="sldNum" sz="quarter" idx="12"/>
          </p:nvPr>
        </p:nvSpPr>
        <p:spPr/>
        <p:txBody>
          <a:bodyPr/>
          <a:lstStyle/>
          <a:p>
            <a:fld id="{C2689F74-EB07-4695-9E55-015AF39096D3}" type="slidenum">
              <a:rPr lang="en-US" smtClean="0"/>
              <a:t>‹#›</a:t>
            </a:fld>
            <a:endParaRPr lang="en-US"/>
          </a:p>
        </p:txBody>
      </p:sp>
    </p:spTree>
    <p:extLst>
      <p:ext uri="{BB962C8B-B14F-4D97-AF65-F5344CB8AC3E}">
        <p14:creationId xmlns:p14="http://schemas.microsoft.com/office/powerpoint/2010/main" val="4267284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A502F-A0F5-1711-FD58-5C671D7770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29111C-5380-CDEB-C8C4-E99950E5B4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B7742E-1E8C-90F7-52BA-DEBEF4B6F6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71423F-D54C-5407-04FC-CF4CFBF9CFE9}"/>
              </a:ext>
            </a:extLst>
          </p:cNvPr>
          <p:cNvSpPr>
            <a:spLocks noGrp="1"/>
          </p:cNvSpPr>
          <p:nvPr>
            <p:ph type="dt" sz="half" idx="10"/>
          </p:nvPr>
        </p:nvSpPr>
        <p:spPr/>
        <p:txBody>
          <a:bodyPr/>
          <a:lstStyle/>
          <a:p>
            <a:fld id="{84E92095-8EC0-4B16-B2C1-A009FCD1D86C}" type="datetimeFigureOut">
              <a:rPr lang="en-US" smtClean="0"/>
              <a:t>4/26/2023</a:t>
            </a:fld>
            <a:endParaRPr lang="en-US"/>
          </a:p>
        </p:txBody>
      </p:sp>
      <p:sp>
        <p:nvSpPr>
          <p:cNvPr id="6" name="Footer Placeholder 5">
            <a:extLst>
              <a:ext uri="{FF2B5EF4-FFF2-40B4-BE49-F238E27FC236}">
                <a16:creationId xmlns:a16="http://schemas.microsoft.com/office/drawing/2014/main" id="{32C42D59-1F6E-B283-BAF2-5854067DEC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4B56DD-08D9-A71A-8FFF-666842DC9AB7}"/>
              </a:ext>
            </a:extLst>
          </p:cNvPr>
          <p:cNvSpPr>
            <a:spLocks noGrp="1"/>
          </p:cNvSpPr>
          <p:nvPr>
            <p:ph type="sldNum" sz="quarter" idx="12"/>
          </p:nvPr>
        </p:nvSpPr>
        <p:spPr/>
        <p:txBody>
          <a:bodyPr/>
          <a:lstStyle/>
          <a:p>
            <a:fld id="{C2689F74-EB07-4695-9E55-015AF39096D3}" type="slidenum">
              <a:rPr lang="en-US" smtClean="0"/>
              <a:t>‹#›</a:t>
            </a:fld>
            <a:endParaRPr lang="en-US"/>
          </a:p>
        </p:txBody>
      </p:sp>
    </p:spTree>
    <p:extLst>
      <p:ext uri="{BB962C8B-B14F-4D97-AF65-F5344CB8AC3E}">
        <p14:creationId xmlns:p14="http://schemas.microsoft.com/office/powerpoint/2010/main" val="1987739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138740-6C5B-601E-FE37-2812F10FD6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E11422-8672-6712-7F1D-4ECBFB0AC4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6C6942-45B2-7E0E-9A1D-C3AFD23331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92095-8EC0-4B16-B2C1-A009FCD1D86C}" type="datetimeFigureOut">
              <a:rPr lang="en-US" smtClean="0"/>
              <a:t>4/26/2023</a:t>
            </a:fld>
            <a:endParaRPr lang="en-US"/>
          </a:p>
        </p:txBody>
      </p:sp>
      <p:sp>
        <p:nvSpPr>
          <p:cNvPr id="5" name="Footer Placeholder 4">
            <a:extLst>
              <a:ext uri="{FF2B5EF4-FFF2-40B4-BE49-F238E27FC236}">
                <a16:creationId xmlns:a16="http://schemas.microsoft.com/office/drawing/2014/main" id="{10074116-E949-5192-7042-16A228C629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0ADB3E-3BF0-F320-8DF8-13ECECB82F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89F74-EB07-4695-9E55-015AF39096D3}" type="slidenum">
              <a:rPr lang="en-US" smtClean="0"/>
              <a:t>‹#›</a:t>
            </a:fld>
            <a:endParaRPr lang="en-US"/>
          </a:p>
        </p:txBody>
      </p:sp>
    </p:spTree>
    <p:extLst>
      <p:ext uri="{BB962C8B-B14F-4D97-AF65-F5344CB8AC3E}">
        <p14:creationId xmlns:p14="http://schemas.microsoft.com/office/powerpoint/2010/main" val="3870676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19D691D9-70AB-EB2F-79DF-9A584BA8F61E}"/>
              </a:ext>
            </a:extLst>
          </p:cNvPr>
          <p:cNvSpPr>
            <a:spLocks noGrp="1" noChangeArrowheads="1"/>
          </p:cNvSpPr>
          <p:nvPr>
            <p:ph type="title"/>
          </p:nvPr>
        </p:nvSpPr>
        <p:spPr/>
        <p:txBody>
          <a:bodyPr/>
          <a:lstStyle/>
          <a:p>
            <a:pPr eaLnBrk="1" hangingPunct="1">
              <a:defRPr/>
            </a:pPr>
            <a:r>
              <a:rPr lang="en-US" sz="4800" dirty="0">
                <a:solidFill>
                  <a:schemeClr val="accent1"/>
                </a:solidFill>
              </a:rPr>
              <a:t>Unique Characteristics of the RLA</a:t>
            </a:r>
            <a:r>
              <a:rPr lang="en-US" dirty="0"/>
              <a:t>	</a:t>
            </a:r>
          </a:p>
        </p:txBody>
      </p:sp>
      <p:sp>
        <p:nvSpPr>
          <p:cNvPr id="29699" name="Rectangle 3">
            <a:extLst>
              <a:ext uri="{FF2B5EF4-FFF2-40B4-BE49-F238E27FC236}">
                <a16:creationId xmlns:a16="http://schemas.microsoft.com/office/drawing/2014/main" id="{DB824CA2-3ADB-B4E9-83D0-A74E39443D0B}"/>
              </a:ext>
            </a:extLst>
          </p:cNvPr>
          <p:cNvSpPr>
            <a:spLocks noGrp="1" noChangeArrowheads="1"/>
          </p:cNvSpPr>
          <p:nvPr>
            <p:ph type="body" idx="1"/>
          </p:nvPr>
        </p:nvSpPr>
        <p:spPr>
          <a:ln w="57150">
            <a:solidFill>
              <a:schemeClr val="tx1"/>
            </a:solidFill>
            <a:miter lim="800000"/>
            <a:headEnd/>
            <a:tailEnd/>
          </a:ln>
        </p:spPr>
        <p:txBody>
          <a:bodyPr/>
          <a:lstStyle/>
          <a:p>
            <a:pPr marL="609600" indent="-609600">
              <a:buFont typeface="Wingdings" panose="05000000000000000000" pitchFamily="2" charset="2"/>
              <a:buAutoNum type="arabicPeriod"/>
              <a:defRPr/>
            </a:pPr>
            <a:r>
              <a:rPr lang="en-US" dirty="0"/>
              <a:t>System Wide Crafts or Classes</a:t>
            </a:r>
          </a:p>
          <a:p>
            <a:pPr marL="609600" indent="-609600">
              <a:buFont typeface="Wingdings" panose="05000000000000000000" pitchFamily="2" charset="2"/>
              <a:buAutoNum type="arabicPeriod"/>
              <a:defRPr/>
            </a:pPr>
            <a:endParaRPr lang="en-US" dirty="0"/>
          </a:p>
          <a:p>
            <a:pPr marL="609600" indent="-609600">
              <a:buFont typeface="Wingdings" panose="05000000000000000000" pitchFamily="2" charset="2"/>
              <a:buAutoNum type="arabicPeriod"/>
              <a:defRPr/>
            </a:pPr>
            <a:r>
              <a:rPr lang="en-US" dirty="0"/>
              <a:t>Contracts Do Not Expire</a:t>
            </a:r>
          </a:p>
          <a:p>
            <a:pPr marL="609600" indent="-609600">
              <a:buFont typeface="Wingdings" panose="05000000000000000000" pitchFamily="2" charset="2"/>
              <a:buAutoNum type="arabicPeriod"/>
              <a:defRPr/>
            </a:pPr>
            <a:endParaRPr lang="en-US" dirty="0"/>
          </a:p>
          <a:p>
            <a:pPr marL="609600" indent="-609600">
              <a:buFont typeface="Wingdings" panose="05000000000000000000" pitchFamily="2" charset="2"/>
              <a:buAutoNum type="arabicPeriod"/>
              <a:defRPr/>
            </a:pPr>
            <a:r>
              <a:rPr lang="en-US" dirty="0"/>
              <a:t>Major/Minor Disputes – no ULPs</a:t>
            </a:r>
          </a:p>
          <a:p>
            <a:pPr marL="609600" indent="-609600">
              <a:buFont typeface="Wingdings" panose="05000000000000000000" pitchFamily="2" charset="2"/>
              <a:buAutoNum type="arabicPeriod"/>
              <a:defRPr/>
            </a:pPr>
            <a:endParaRPr lang="en-US" dirty="0"/>
          </a:p>
          <a:p>
            <a:pPr marL="609600" indent="-609600">
              <a:buFont typeface="Wingdings" panose="05000000000000000000" pitchFamily="2" charset="2"/>
              <a:buAutoNum type="arabicPeriod"/>
              <a:defRPr/>
            </a:pPr>
            <a:r>
              <a:rPr lang="en-US" dirty="0"/>
              <a:t>Mediation – almost interminable </a:t>
            </a:r>
          </a:p>
          <a:p>
            <a:pPr marL="609600" indent="-609600">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57D1F8EC-9594-6428-50AF-976A93F3F786}"/>
              </a:ext>
            </a:extLst>
          </p:cNvPr>
          <p:cNvSpPr>
            <a:spLocks noGrp="1" noChangeArrowheads="1"/>
          </p:cNvSpPr>
          <p:nvPr>
            <p:ph type="title"/>
          </p:nvPr>
        </p:nvSpPr>
        <p:spPr/>
        <p:txBody>
          <a:bodyPr/>
          <a:lstStyle/>
          <a:p>
            <a:pPr eaLnBrk="1" hangingPunct="1">
              <a:defRPr/>
            </a:pPr>
            <a:r>
              <a:rPr lang="en-US" dirty="0">
                <a:solidFill>
                  <a:srgbClr val="990099"/>
                </a:solidFill>
              </a:rPr>
              <a:t> Contrasts with Railroad Arbitral Practices</a:t>
            </a:r>
          </a:p>
        </p:txBody>
      </p:sp>
      <p:sp>
        <p:nvSpPr>
          <p:cNvPr id="53251" name="Rectangle 3">
            <a:extLst>
              <a:ext uri="{FF2B5EF4-FFF2-40B4-BE49-F238E27FC236}">
                <a16:creationId xmlns:a16="http://schemas.microsoft.com/office/drawing/2014/main" id="{909B23F3-7A2A-A65C-8D66-888E96597233}"/>
              </a:ext>
            </a:extLst>
          </p:cNvPr>
          <p:cNvSpPr>
            <a:spLocks noGrp="1" noChangeArrowheads="1"/>
          </p:cNvSpPr>
          <p:nvPr>
            <p:ph type="body" idx="1"/>
          </p:nvPr>
        </p:nvSpPr>
        <p:spPr>
          <a:xfrm>
            <a:off x="925664" y="1871691"/>
            <a:ext cx="10515600" cy="4351338"/>
          </a:xfrm>
          <a:ln w="57150">
            <a:solidFill>
              <a:schemeClr val="accent1"/>
            </a:solidFill>
            <a:miter lim="800000"/>
            <a:headEnd/>
            <a:tailEnd/>
          </a:ln>
        </p:spPr>
        <p:txBody>
          <a:bodyPr>
            <a:normAutofit lnSpcReduction="10000"/>
          </a:bodyPr>
          <a:lstStyle/>
          <a:p>
            <a:pPr eaLnBrk="1" hangingPunct="1">
              <a:lnSpc>
                <a:spcPct val="80000"/>
              </a:lnSpc>
              <a:defRPr/>
            </a:pPr>
            <a:r>
              <a:rPr lang="en-US" sz="2000" dirty="0"/>
              <a:t>National Railroad Adjustment Board (“NRAB”)</a:t>
            </a:r>
          </a:p>
          <a:p>
            <a:pPr lvl="1" eaLnBrk="1" hangingPunct="1">
              <a:lnSpc>
                <a:spcPct val="80000"/>
              </a:lnSpc>
              <a:defRPr/>
            </a:pPr>
            <a:r>
              <a:rPr lang="en-US" sz="1800" dirty="0"/>
              <a:t>34 members comprised of the parties they represent</a:t>
            </a:r>
          </a:p>
          <a:p>
            <a:pPr lvl="1" eaLnBrk="1" hangingPunct="1">
              <a:lnSpc>
                <a:spcPct val="80000"/>
              </a:lnSpc>
              <a:defRPr/>
            </a:pPr>
            <a:r>
              <a:rPr lang="en-US" sz="1800" dirty="0"/>
              <a:t>4 divisions based on craft or class</a:t>
            </a:r>
          </a:p>
          <a:p>
            <a:pPr lvl="1" eaLnBrk="1" hangingPunct="1">
              <a:lnSpc>
                <a:spcPct val="80000"/>
              </a:lnSpc>
              <a:defRPr/>
            </a:pPr>
            <a:r>
              <a:rPr lang="en-US" sz="1800" dirty="0"/>
              <a:t>Enforceable in court – Extremely limited ability to overturn</a:t>
            </a:r>
          </a:p>
          <a:p>
            <a:pPr eaLnBrk="1" hangingPunct="1">
              <a:lnSpc>
                <a:spcPct val="80000"/>
              </a:lnSpc>
              <a:defRPr/>
            </a:pPr>
            <a:r>
              <a:rPr lang="en-US" sz="2000" dirty="0"/>
              <a:t> Public Law Board (“PLB”)</a:t>
            </a:r>
          </a:p>
          <a:p>
            <a:pPr lvl="1" eaLnBrk="1" hangingPunct="1">
              <a:lnSpc>
                <a:spcPct val="80000"/>
              </a:lnSpc>
              <a:defRPr/>
            </a:pPr>
            <a:r>
              <a:rPr lang="en-US" sz="1800" dirty="0"/>
              <a:t>3 person Board (Arbitrator)</a:t>
            </a:r>
          </a:p>
          <a:p>
            <a:pPr lvl="1" eaLnBrk="1" hangingPunct="1">
              <a:lnSpc>
                <a:spcPct val="80000"/>
              </a:lnSpc>
              <a:defRPr/>
            </a:pPr>
            <a:r>
              <a:rPr lang="en-US" sz="1800" dirty="0"/>
              <a:t>Mandatory participation at request of either party</a:t>
            </a:r>
          </a:p>
          <a:p>
            <a:pPr lvl="1" eaLnBrk="1" hangingPunct="1">
              <a:lnSpc>
                <a:spcPct val="80000"/>
              </a:lnSpc>
              <a:defRPr/>
            </a:pPr>
            <a:r>
              <a:rPr lang="en-US" sz="1800" dirty="0"/>
              <a:t>NMB pays</a:t>
            </a:r>
          </a:p>
          <a:p>
            <a:pPr lvl="1" eaLnBrk="1" hangingPunct="1">
              <a:lnSpc>
                <a:spcPct val="80000"/>
              </a:lnSpc>
              <a:defRPr/>
            </a:pPr>
            <a:r>
              <a:rPr lang="en-US" sz="1800" dirty="0"/>
              <a:t>Same enforceability</a:t>
            </a:r>
          </a:p>
          <a:p>
            <a:pPr eaLnBrk="1" hangingPunct="1">
              <a:lnSpc>
                <a:spcPct val="80000"/>
              </a:lnSpc>
              <a:defRPr/>
            </a:pPr>
            <a:r>
              <a:rPr lang="en-US" sz="2000" dirty="0"/>
              <a:t>System Board of Adjustment (“SBA”) </a:t>
            </a:r>
          </a:p>
          <a:p>
            <a:pPr lvl="1" eaLnBrk="1" hangingPunct="1">
              <a:lnSpc>
                <a:spcPct val="80000"/>
              </a:lnSpc>
              <a:defRPr/>
            </a:pPr>
            <a:r>
              <a:rPr lang="en-US" sz="1800" dirty="0"/>
              <a:t>By agreement of the parties</a:t>
            </a:r>
          </a:p>
          <a:p>
            <a:pPr lvl="1" eaLnBrk="1" hangingPunct="1">
              <a:lnSpc>
                <a:spcPct val="80000"/>
              </a:lnSpc>
              <a:defRPr/>
            </a:pPr>
            <a:r>
              <a:rPr lang="en-US" sz="1800" dirty="0"/>
              <a:t>Purely voluntary</a:t>
            </a:r>
          </a:p>
          <a:p>
            <a:pPr lvl="1" eaLnBrk="1" hangingPunct="1">
              <a:lnSpc>
                <a:spcPct val="80000"/>
              </a:lnSpc>
              <a:defRPr/>
            </a:pPr>
            <a:r>
              <a:rPr lang="en-US" sz="1800" dirty="0"/>
              <a:t>Same enforceability</a:t>
            </a:r>
          </a:p>
          <a:p>
            <a:pPr lvl="1" eaLnBrk="1" hangingPunct="1">
              <a:lnSpc>
                <a:spcPct val="80000"/>
              </a:lnSpc>
              <a:defRPr/>
            </a:pPr>
            <a:r>
              <a:rPr lang="en-US" sz="1800" dirty="0"/>
              <a:t>“Party Pay Boards”</a:t>
            </a:r>
          </a:p>
          <a:p>
            <a:pPr lvl="1" eaLnBrk="1" hangingPunct="1">
              <a:lnSpc>
                <a:spcPct val="80000"/>
              </a:lnSpc>
              <a:defRPr/>
            </a:pPr>
            <a:r>
              <a:rPr lang="en-US" sz="1800" dirty="0"/>
              <a:t>Used for issues outside jurisdiction of NRAB such as protective disputes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26637-C017-C2DB-C72A-5D8E738A8C22}"/>
              </a:ext>
            </a:extLst>
          </p:cNvPr>
          <p:cNvSpPr>
            <a:spLocks noGrp="1"/>
          </p:cNvSpPr>
          <p:nvPr>
            <p:ph type="ctrTitle"/>
          </p:nvPr>
        </p:nvSpPr>
        <p:spPr>
          <a:xfrm>
            <a:off x="1524000" y="1122363"/>
            <a:ext cx="9144000" cy="587167"/>
          </a:xfrm>
        </p:spPr>
        <p:txBody>
          <a:bodyPr>
            <a:normAutofit fontScale="90000"/>
          </a:bodyPr>
          <a:lstStyle/>
          <a:p>
            <a:r>
              <a:rPr lang="en-US" dirty="0"/>
              <a:t>GROUND EMPLOYEES</a:t>
            </a:r>
          </a:p>
        </p:txBody>
      </p:sp>
      <p:sp>
        <p:nvSpPr>
          <p:cNvPr id="3" name="Subtitle 2">
            <a:extLst>
              <a:ext uri="{FF2B5EF4-FFF2-40B4-BE49-F238E27FC236}">
                <a16:creationId xmlns:a16="http://schemas.microsoft.com/office/drawing/2014/main" id="{9C664231-E6B8-A76C-4A08-F4FFA490D2BC}"/>
              </a:ext>
            </a:extLst>
          </p:cNvPr>
          <p:cNvSpPr>
            <a:spLocks noGrp="1"/>
          </p:cNvSpPr>
          <p:nvPr>
            <p:ph type="subTitle" idx="1"/>
          </p:nvPr>
        </p:nvSpPr>
        <p:spPr>
          <a:xfrm>
            <a:off x="1524000" y="1709531"/>
            <a:ext cx="9144000" cy="5148470"/>
          </a:xfrm>
        </p:spPr>
        <p:txBody>
          <a:bodyPr>
            <a:normAutofit fontScale="85000" lnSpcReduction="20000"/>
          </a:bodyPr>
          <a:lstStyle/>
          <a:p>
            <a:pPr algn="l"/>
            <a:r>
              <a:rPr lang="en-US" b="1" dirty="0"/>
              <a:t>Mechanic and Related</a:t>
            </a:r>
            <a:r>
              <a:rPr lang="en-US" dirty="0"/>
              <a:t>:</a:t>
            </a:r>
          </a:p>
          <a:p>
            <a:pPr algn="l"/>
            <a:r>
              <a:rPr lang="en-US" dirty="0"/>
              <a:t>	mechanics and ground crew who wash and clean aircraft, fuel, clean 	and maintain interior of aircraft, maintain cabin service equipment, air 	conditioning, and plant maintenance, planners, maintenance 	controllers, quality assurance consultants and others.</a:t>
            </a:r>
          </a:p>
          <a:p>
            <a:pPr algn="l"/>
            <a:r>
              <a:rPr lang="en-US" b="1" dirty="0"/>
              <a:t>Fleet Service</a:t>
            </a:r>
            <a:r>
              <a:rPr lang="en-US" dirty="0"/>
              <a:t>:</a:t>
            </a:r>
          </a:p>
          <a:p>
            <a:pPr algn="l"/>
            <a:r>
              <a:rPr lang="en-US" dirty="0"/>
              <a:t>	loading and unloading aircraft of baggage, mail, company material, 	buffet or food supplies, delivering baggage or freight, operating ramp 	equipment, motorized ground equipment and sometimes fueling.</a:t>
            </a:r>
          </a:p>
          <a:p>
            <a:pPr algn="l"/>
            <a:endParaRPr lang="en-US" dirty="0"/>
          </a:p>
          <a:p>
            <a:pPr algn="l"/>
            <a:r>
              <a:rPr lang="en-US" b="1" dirty="0"/>
              <a:t>Customer Service (or Passenger Service):</a:t>
            </a:r>
          </a:p>
          <a:p>
            <a:pPr algn="l"/>
            <a:r>
              <a:rPr lang="en-US" dirty="0"/>
              <a:t>	Reservations, customer service agents, gate agents, ticket agents, skycaps, 	frequent flyer programs – anything where the essence is customer contact.</a:t>
            </a:r>
          </a:p>
          <a:p>
            <a:pPr algn="l"/>
            <a:endParaRPr lang="en-US" dirty="0"/>
          </a:p>
          <a:p>
            <a:pPr algn="l"/>
            <a:r>
              <a:rPr lang="en-US" b="1" dirty="0"/>
              <a:t>Dispatchers:</a:t>
            </a:r>
          </a:p>
          <a:p>
            <a:pPr algn="l"/>
            <a:r>
              <a:rPr lang="en-US" dirty="0"/>
              <a:t>	certified by the FAA to release aircraft and monitor their position in flight and 	non-certified employees in related functions such as assistant dispatchers</a:t>
            </a:r>
          </a:p>
        </p:txBody>
      </p:sp>
    </p:spTree>
    <p:extLst>
      <p:ext uri="{BB962C8B-B14F-4D97-AF65-F5344CB8AC3E}">
        <p14:creationId xmlns:p14="http://schemas.microsoft.com/office/powerpoint/2010/main" val="4163459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28944812B99147A86721973B6C0E86" ma:contentTypeVersion="13" ma:contentTypeDescription="Create a new document." ma:contentTypeScope="" ma:versionID="5f76faf439097562b39824fb72648b9e">
  <xsd:schema xmlns:xsd="http://www.w3.org/2001/XMLSchema" xmlns:xs="http://www.w3.org/2001/XMLSchema" xmlns:p="http://schemas.microsoft.com/office/2006/metadata/properties" xmlns:ns2="956a3c55-baf7-42f6-86b0-9467cd5ec086" xmlns:ns3="ba93c9fb-d7c3-4653-9274-7da9a4a0c6c5" targetNamespace="http://schemas.microsoft.com/office/2006/metadata/properties" ma:root="true" ma:fieldsID="4faaac35117e84a4432e7c0340535cb7" ns2:_="" ns3:_="">
    <xsd:import namespace="956a3c55-baf7-42f6-86b0-9467cd5ec086"/>
    <xsd:import namespace="ba93c9fb-d7c3-4653-9274-7da9a4a0c6c5"/>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6a3c55-baf7-42f6-86b0-9467cd5ec0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f03611b4-51c1-4ca1-b85c-c786090b79ec"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93c9fb-d7c3-4653-9274-7da9a4a0c6c5"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58a2b7a-45ea-4d01-8715-97f16d189ecf}" ma:internalName="TaxCatchAll" ma:showField="CatchAllData" ma:web="ba93c9fb-d7c3-4653-9274-7da9a4a0c6c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6F4AE8-59BB-4670-A24C-2A3118CA9932}"/>
</file>

<file path=customXml/itemProps2.xml><?xml version="1.0" encoding="utf-8"?>
<ds:datastoreItem xmlns:ds="http://schemas.openxmlformats.org/officeDocument/2006/customXml" ds:itemID="{E3BE265B-AC17-4309-A67C-59DC4368633B}"/>
</file>

<file path=docProps/app.xml><?xml version="1.0" encoding="utf-8"?>
<Properties xmlns="http://schemas.openxmlformats.org/officeDocument/2006/extended-properties" xmlns:vt="http://schemas.openxmlformats.org/officeDocument/2006/docPropsVTypes">
  <TotalTime>30</TotalTime>
  <Words>272</Words>
  <Application>Microsoft Office PowerPoint</Application>
  <PresentationFormat>Widescreen</PresentationFormat>
  <Paragraphs>35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Wingdings</vt:lpstr>
      <vt:lpstr>Office Theme</vt:lpstr>
      <vt:lpstr>Unique Characteristics of the RLA </vt:lpstr>
      <vt:lpstr> Contrasts with Railroad Arbitral Practices</vt:lpstr>
      <vt:lpstr>GROUND EMPLOYEES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Unique Characteristics of the RLA </dc:title>
  <dc:creator>Carla Siegel</dc:creator>
  <cp:lastModifiedBy>Carla Siegel</cp:lastModifiedBy>
  <cp:revision>1</cp:revision>
  <dcterms:created xsi:type="dcterms:W3CDTF">2023-04-26T21:23:55Z</dcterms:created>
  <dcterms:modified xsi:type="dcterms:W3CDTF">2023-04-26T21:54:40Z</dcterms:modified>
</cp:coreProperties>
</file>