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3.xml" ContentType="application/vnd.openxmlformats-officedocument.drawingml.diagramData+xml"/>
  <Override PartName="/ppt/diagrams/data12.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diagrams/quickStyle8.xml" ContentType="application/vnd.openxmlformats-officedocument.drawingml.diagramStyle+xml"/>
  <Override PartName="/ppt/theme/theme1.xml" ContentType="application/vnd.openxmlformats-officedocument.theme+xml"/>
  <Override PartName="/ppt/charts/chart2.xml" ContentType="application/vnd.openxmlformats-officedocument.drawingml.char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colors9.xml" ContentType="application/vnd.openxmlformats-officedocument.drawingml.diagramColors+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9.xml" ContentType="application/vnd.ms-office.drawingml.diagramDrawing+xml"/>
  <Override PartName="/ppt/diagrams/layout9.xml" ContentType="application/vnd.openxmlformats-officedocument.drawingml.diagramLayout+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quickStyle9.xml" ContentType="application/vnd.openxmlformats-officedocument.drawingml.diagramStyle+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rawing12.xml" ContentType="application/vnd.ms-office.drawingml.diagramDrawing+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rawing8.xml" ContentType="application/vnd.ms-office.drawingml.diagramDrawing+xml"/>
  <Override PartName="/ppt/charts/chartEx1.xml" ContentType="application/vnd.ms-office.chartex+xml"/>
  <Override PartName="/ppt/charts/style4.xml" ContentType="application/vnd.ms-office.chartstyle+xml"/>
  <Override PartName="/ppt/charts/colors4.xml" ContentType="application/vnd.ms-office.chartcolorstyle+xml"/>
  <Override PartName="/ppt/diagrams/colors6.xml" ContentType="application/vnd.openxmlformats-officedocument.drawingml.diagramColors+xml"/>
  <Override PartName="/ppt/diagrams/colors8.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0" r:id="rId2"/>
    <p:sldId id="310" r:id="rId3"/>
    <p:sldId id="321" r:id="rId4"/>
    <p:sldId id="283" r:id="rId5"/>
    <p:sldId id="284" r:id="rId6"/>
    <p:sldId id="285" r:id="rId7"/>
    <p:sldId id="288" r:id="rId8"/>
    <p:sldId id="286" r:id="rId9"/>
    <p:sldId id="291" r:id="rId10"/>
    <p:sldId id="287" r:id="rId11"/>
    <p:sldId id="263" r:id="rId12"/>
    <p:sldId id="262" r:id="rId13"/>
    <p:sldId id="264" r:id="rId14"/>
    <p:sldId id="292" r:id="rId15"/>
    <p:sldId id="293" r:id="rId16"/>
    <p:sldId id="289" r:id="rId17"/>
    <p:sldId id="322" r:id="rId18"/>
    <p:sldId id="324" r:id="rId19"/>
    <p:sldId id="316" r:id="rId20"/>
    <p:sldId id="317" r:id="rId21"/>
    <p:sldId id="318" r:id="rId22"/>
    <p:sldId id="290" r:id="rId23"/>
    <p:sldId id="323" r:id="rId24"/>
    <p:sldId id="31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varScale="1">
        <p:scale>
          <a:sx n="40" d="100"/>
          <a:sy n="40" d="100"/>
        </p:scale>
        <p:origin x="56" y="5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arbitrationcouncil.sharepoint.com/sites/ACF/Shared%20Documents/Training%20and%20Communication%20(K)/02_Communication/05.%20Meeting/Meeting%20with%20GIZ-11May/Case%20registered%202003-2022-Ma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CFFILE1\ACF\Legal_Services_Dept\LSD.ac.General\LSD%20members\LSD%20NV\2021\Publication%20working%20group-AR2020\Annual%20report%202020\ACF%20Case%20Management%20Issue%20in%20NCR_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avy\AppData\Local\Microsoft\Windows\INetCache\Content.Outlook\NCKJM703\CDCS%20Sheet_Excel_2021.xlsx" TargetMode="External"/><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arbitrationcouncil.sharepoint.com/sites/ACF/Shared%20Documents/Legal%20Services%20(B)/Research%20tools/Claim%20data%20collection%20sheet%20(CDCS)/2022/CDCS%20Sheet_Excel_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cap="all" spc="100" normalizeH="0" baseline="0">
                <a:solidFill>
                  <a:schemeClr val="lt1"/>
                </a:solidFill>
                <a:latin typeface="!Khmer OS Siemreap" panose="02000500000000020004" pitchFamily="2" charset="0"/>
                <a:ea typeface="+mn-ea"/>
                <a:cs typeface="!Khmer OS Siemreap" panose="02000500000000020004" pitchFamily="2" charset="0"/>
              </a:defRPr>
            </a:pPr>
            <a:r>
              <a:rPr lang="en-US" sz="1600" dirty="0">
                <a:latin typeface="!Khmer OS Siemreap" panose="02000500000000020004" pitchFamily="2" charset="0"/>
                <a:cs typeface="!Khmer OS Siemreap" panose="02000500000000020004" pitchFamily="2" charset="0"/>
              </a:rPr>
              <a:t>Case register</a:t>
            </a:r>
            <a:r>
              <a:rPr lang="en-US" sz="1600" baseline="0" dirty="0">
                <a:latin typeface="!Khmer OS Siemreap" panose="02000500000000020004" pitchFamily="2" charset="0"/>
                <a:cs typeface="!Khmer OS Siemreap" panose="02000500000000020004" pitchFamily="2" charset="0"/>
              </a:rPr>
              <a:t>ed May 2003-March 2023</a:t>
            </a:r>
            <a:endParaRPr lang="en-US" sz="1600" dirty="0">
              <a:latin typeface="!Khmer OS Siemreap" panose="02000500000000020004" pitchFamily="2" charset="0"/>
              <a:cs typeface="!Khmer OS Siemreap" panose="02000500000000020004" pitchFamily="2" charset="0"/>
            </a:endParaRPr>
          </a:p>
        </c:rich>
      </c:tx>
      <c:layout>
        <c:manualLayout>
          <c:xMode val="edge"/>
          <c:yMode val="edge"/>
          <c:x val="0.31431750903934746"/>
          <c:y val="2.227244921028251E-2"/>
        </c:manualLayout>
      </c:layout>
      <c:overlay val="0"/>
      <c:spPr>
        <a:noFill/>
        <a:ln>
          <a:noFill/>
        </a:ln>
        <a:effectLst/>
      </c:spPr>
      <c:txPr>
        <a:bodyPr rot="0" spcFirstLastPara="1" vertOverflow="ellipsis" vert="horz" wrap="square" anchor="ctr" anchorCtr="1"/>
        <a:lstStyle/>
        <a:p>
          <a:pPr algn="ctr">
            <a:defRPr sz="1600" b="1" i="0" u="none" strike="noStrike" kern="1200" cap="all" spc="100" normalizeH="0" baseline="0">
              <a:solidFill>
                <a:schemeClr val="lt1"/>
              </a:solidFill>
              <a:latin typeface="!Khmer OS Siemreap" panose="02000500000000020004" pitchFamily="2" charset="0"/>
              <a:ea typeface="+mn-ea"/>
              <a:cs typeface="!Khmer OS Siemreap" panose="02000500000000020004" pitchFamily="2" charset="0"/>
            </a:defRPr>
          </a:pPr>
          <a:endParaRPr lang="en-US"/>
        </a:p>
      </c:txPr>
    </c:title>
    <c:autoTitleDeleted val="0"/>
    <c:plotArea>
      <c:layout/>
      <c:lineChart>
        <c:grouping val="standard"/>
        <c:varyColors val="0"/>
        <c:ser>
          <c:idx val="0"/>
          <c:order val="0"/>
          <c:tx>
            <c:strRef>
              <c:f>Sheet1!$B$3</c:f>
              <c:strCache>
                <c:ptCount val="1"/>
                <c:pt idx="0">
                  <c:v>No. Cases</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Sheet1!$A$4:$A$24</c:f>
              <c:strCach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strCache>
            </c:strRef>
          </c:cat>
          <c:val>
            <c:numRef>
              <c:f>Sheet1!$B$4:$B$24</c:f>
              <c:numCache>
                <c:formatCode>General</c:formatCode>
                <c:ptCount val="21"/>
                <c:pt idx="0">
                  <c:v>31</c:v>
                </c:pt>
                <c:pt idx="1">
                  <c:v>114</c:v>
                </c:pt>
                <c:pt idx="2">
                  <c:v>81</c:v>
                </c:pt>
                <c:pt idx="3">
                  <c:v>120</c:v>
                </c:pt>
                <c:pt idx="4">
                  <c:v>148</c:v>
                </c:pt>
                <c:pt idx="5">
                  <c:v>159</c:v>
                </c:pt>
                <c:pt idx="6">
                  <c:v>180</c:v>
                </c:pt>
                <c:pt idx="7">
                  <c:v>145</c:v>
                </c:pt>
                <c:pt idx="8">
                  <c:v>191</c:v>
                </c:pt>
                <c:pt idx="9">
                  <c:v>255</c:v>
                </c:pt>
                <c:pt idx="10">
                  <c:v>285</c:v>
                </c:pt>
                <c:pt idx="11">
                  <c:v>361</c:v>
                </c:pt>
                <c:pt idx="12">
                  <c:v>338</c:v>
                </c:pt>
                <c:pt idx="13">
                  <c:v>248</c:v>
                </c:pt>
                <c:pt idx="14">
                  <c:v>50</c:v>
                </c:pt>
                <c:pt idx="15">
                  <c:v>59</c:v>
                </c:pt>
                <c:pt idx="16">
                  <c:v>117</c:v>
                </c:pt>
                <c:pt idx="17">
                  <c:v>66</c:v>
                </c:pt>
                <c:pt idx="18">
                  <c:v>44</c:v>
                </c:pt>
                <c:pt idx="19">
                  <c:v>50</c:v>
                </c:pt>
                <c:pt idx="20">
                  <c:v>9</c:v>
                </c:pt>
              </c:numCache>
            </c:numRef>
          </c:val>
          <c:smooth val="0"/>
          <c:extLst>
            <c:ext xmlns:c16="http://schemas.microsoft.com/office/drawing/2014/chart" uri="{C3380CC4-5D6E-409C-BE32-E72D297353CC}">
              <c16:uniqueId val="{00000000-835A-4468-B887-868AF8CC4EE4}"/>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210462479"/>
        <c:axId val="210461231"/>
      </c:lineChart>
      <c:catAx>
        <c:axId val="21046247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30" baseline="0">
                <a:solidFill>
                  <a:schemeClr val="lt1"/>
                </a:solidFill>
                <a:latin typeface="+mn-lt"/>
                <a:ea typeface="+mn-ea"/>
                <a:cs typeface="+mn-cs"/>
              </a:defRPr>
            </a:pPr>
            <a:endParaRPr lang="en-US"/>
          </a:p>
        </c:txPr>
        <c:crossAx val="210461231"/>
        <c:crosses val="autoZero"/>
        <c:auto val="1"/>
        <c:lblAlgn val="ctr"/>
        <c:lblOffset val="100"/>
        <c:noMultiLvlLbl val="0"/>
      </c:catAx>
      <c:valAx>
        <c:axId val="210461231"/>
        <c:scaling>
          <c:orientation val="minMax"/>
        </c:scaling>
        <c:delete val="1"/>
        <c:axPos val="l"/>
        <c:numFmt formatCode="General" sourceLinked="1"/>
        <c:majorTickMark val="none"/>
        <c:minorTickMark val="none"/>
        <c:tickLblPos val="nextTo"/>
        <c:crossAx val="21046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Issues!$A$3:$A$17</c:f>
              <c:strCache>
                <c:ptCount val="15"/>
                <c:pt idx="0">
                  <c:v>Agreement/Settlement</c:v>
                </c:pt>
                <c:pt idx="1">
                  <c:v>Collective Bargaining Agreement (CBA)</c:v>
                </c:pt>
                <c:pt idx="2">
                  <c:v>Suspension Payment</c:v>
                </c:pt>
                <c:pt idx="3">
                  <c:v>Leave Payment</c:v>
                </c:pt>
                <c:pt idx="4">
                  <c:v>Union Contribution Fee</c:v>
                </c:pt>
                <c:pt idx="5">
                  <c:v>Annual Leave</c:v>
                </c:pt>
                <c:pt idx="6">
                  <c:v>Other Bonus, Allowance</c:v>
                </c:pt>
                <c:pt idx="7">
                  <c:v>OT Meal Allowance</c:v>
                </c:pt>
                <c:pt idx="8">
                  <c:v>Payment Deduction</c:v>
                </c:pt>
                <c:pt idx="9">
                  <c:v>Union Discrimination</c:v>
                </c:pt>
                <c:pt idx="10">
                  <c:v>Seniority payment/seniority indemnity</c:v>
                </c:pt>
                <c:pt idx="11">
                  <c:v>Demand for Discipline, Termination, and Transfer</c:v>
                </c:pt>
                <c:pt idx="12">
                  <c:v>Payday</c:v>
                </c:pt>
                <c:pt idx="13">
                  <c:v>Termination Compensation</c:v>
                </c:pt>
                <c:pt idx="14">
                  <c:v>Reinstatement</c:v>
                </c:pt>
              </c:strCache>
            </c:strRef>
          </c:cat>
          <c:val>
            <c:numRef>
              <c:f>Issues!$B$3:$B$17</c:f>
              <c:numCache>
                <c:formatCode>General</c:formatCode>
                <c:ptCount val="15"/>
                <c:pt idx="0">
                  <c:v>5</c:v>
                </c:pt>
                <c:pt idx="1">
                  <c:v>5</c:v>
                </c:pt>
                <c:pt idx="2">
                  <c:v>5</c:v>
                </c:pt>
                <c:pt idx="3">
                  <c:v>6</c:v>
                </c:pt>
                <c:pt idx="4">
                  <c:v>6</c:v>
                </c:pt>
                <c:pt idx="5">
                  <c:v>7</c:v>
                </c:pt>
                <c:pt idx="6">
                  <c:v>7</c:v>
                </c:pt>
                <c:pt idx="7">
                  <c:v>8</c:v>
                </c:pt>
                <c:pt idx="8">
                  <c:v>8</c:v>
                </c:pt>
                <c:pt idx="9">
                  <c:v>10</c:v>
                </c:pt>
                <c:pt idx="10">
                  <c:v>11</c:v>
                </c:pt>
                <c:pt idx="11">
                  <c:v>12</c:v>
                </c:pt>
                <c:pt idx="12">
                  <c:v>12</c:v>
                </c:pt>
                <c:pt idx="13">
                  <c:v>16</c:v>
                </c:pt>
                <c:pt idx="14">
                  <c:v>18</c:v>
                </c:pt>
              </c:numCache>
            </c:numRef>
          </c:val>
          <c:extLst>
            <c:ext xmlns:c16="http://schemas.microsoft.com/office/drawing/2014/chart" uri="{C3380CC4-5D6E-409C-BE32-E72D297353CC}">
              <c16:uniqueId val="{00000000-ABFA-46CB-A51F-B1EC84F5D2A1}"/>
            </c:ext>
          </c:extLst>
        </c:ser>
        <c:dLbls>
          <c:dLblPos val="inEnd"/>
          <c:showLegendKey val="0"/>
          <c:showVal val="1"/>
          <c:showCatName val="0"/>
          <c:showSerName val="0"/>
          <c:showPercent val="0"/>
          <c:showBubbleSize val="0"/>
        </c:dLbls>
        <c:gapWidth val="65"/>
        <c:axId val="597848176"/>
        <c:axId val="597847760"/>
      </c:barChart>
      <c:catAx>
        <c:axId val="59784817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597847760"/>
        <c:crosses val="autoZero"/>
        <c:auto val="1"/>
        <c:lblAlgn val="ctr"/>
        <c:lblOffset val="100"/>
        <c:noMultiLvlLbl val="0"/>
      </c:catAx>
      <c:valAx>
        <c:axId val="59784776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crossAx val="59784817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w="76200">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10 issues'!$C$124:$C$133</c:f>
              <c:strCache>
                <c:ptCount val="10"/>
                <c:pt idx="0">
                  <c:v>Work Hours</c:v>
                </c:pt>
                <c:pt idx="1">
                  <c:v>Nursing Room</c:v>
                </c:pt>
                <c:pt idx="2">
                  <c:v>Leave Payment</c:v>
                </c:pt>
                <c:pt idx="3">
                  <c:v>Daycare Center</c:v>
                </c:pt>
                <c:pt idx="4">
                  <c:v>Payment Deduction</c:v>
                </c:pt>
                <c:pt idx="5">
                  <c:v>Union Contribution Fee</c:v>
                </c:pt>
                <c:pt idx="6">
                  <c:v>Union Discrimination</c:v>
                </c:pt>
                <c:pt idx="7">
                  <c:v>Other Bonus, Allowance</c:v>
                </c:pt>
                <c:pt idx="8">
                  <c:v>Payday</c:v>
                </c:pt>
                <c:pt idx="9">
                  <c:v>Demand for Discipline, Termination, and Transfer</c:v>
                </c:pt>
              </c:strCache>
            </c:strRef>
          </c:cat>
          <c:val>
            <c:numRef>
              <c:f>'Top 10 issues'!$D$124:$D$133</c:f>
              <c:numCache>
                <c:formatCode>General</c:formatCode>
                <c:ptCount val="10"/>
                <c:pt idx="0">
                  <c:v>6</c:v>
                </c:pt>
                <c:pt idx="1">
                  <c:v>6</c:v>
                </c:pt>
                <c:pt idx="2">
                  <c:v>6</c:v>
                </c:pt>
                <c:pt idx="3">
                  <c:v>7</c:v>
                </c:pt>
                <c:pt idx="4">
                  <c:v>10</c:v>
                </c:pt>
                <c:pt idx="5">
                  <c:v>10</c:v>
                </c:pt>
                <c:pt idx="6">
                  <c:v>10</c:v>
                </c:pt>
                <c:pt idx="7">
                  <c:v>11</c:v>
                </c:pt>
                <c:pt idx="8">
                  <c:v>12</c:v>
                </c:pt>
                <c:pt idx="9">
                  <c:v>19</c:v>
                </c:pt>
              </c:numCache>
            </c:numRef>
          </c:val>
          <c:extLst>
            <c:ext xmlns:c16="http://schemas.microsoft.com/office/drawing/2014/chart" uri="{C3380CC4-5D6E-409C-BE32-E72D297353CC}">
              <c16:uniqueId val="{00000000-027D-4806-8059-DAD8C7508551}"/>
            </c:ext>
          </c:extLst>
        </c:ser>
        <c:dLbls>
          <c:dLblPos val="outEnd"/>
          <c:showLegendKey val="0"/>
          <c:showVal val="1"/>
          <c:showCatName val="0"/>
          <c:showSerName val="0"/>
          <c:showPercent val="0"/>
          <c:showBubbleSize val="0"/>
        </c:dLbls>
        <c:gapWidth val="182"/>
        <c:axId val="1074992111"/>
        <c:axId val="1074992943"/>
      </c:barChart>
      <c:catAx>
        <c:axId val="1074992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74992943"/>
        <c:crosses val="autoZero"/>
        <c:auto val="1"/>
        <c:lblAlgn val="ctr"/>
        <c:lblOffset val="100"/>
        <c:noMultiLvlLbl val="0"/>
      </c:catAx>
      <c:valAx>
        <c:axId val="1074992943"/>
        <c:scaling>
          <c:orientation val="minMax"/>
        </c:scaling>
        <c:delete val="1"/>
        <c:axPos val="b"/>
        <c:numFmt formatCode="General" sourceLinked="1"/>
        <c:majorTickMark val="none"/>
        <c:minorTickMark val="none"/>
        <c:tickLblPos val="nextTo"/>
        <c:crossAx val="1074992111"/>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Sheet1!$C$2:$C$11</cx:f>
        <cx:lvl ptCount="10">
          <cx:pt idx="0">Union Contribution Fee</cx:pt>
          <cx:pt idx="1">Other Bonus, Allowance</cx:pt>
          <cx:pt idx="2">Demand for Discipline, Termination, and Transfer</cx:pt>
          <cx:pt idx="3">Leave Payment</cx:pt>
          <cx:pt idx="4">Payday</cx:pt>
          <cx:pt idx="5">Daycare Center</cx:pt>
          <cx:pt idx="6">Agreement/Settlement</cx:pt>
          <cx:pt idx="7">Punch In</cx:pt>
          <cx:pt idx="8">Management Prerogative</cx:pt>
          <cx:pt idx="9">OT Meal Allowance</cx:pt>
        </cx:lvl>
      </cx:strDim>
      <cx:numDim type="val">
        <cx:f>Sheet1!$D$2:$D$11</cx:f>
        <cx:lvl ptCount="10" formatCode="General">
          <cx:pt idx="0">19</cx:pt>
          <cx:pt idx="1">15</cx:pt>
          <cx:pt idx="2">15</cx:pt>
          <cx:pt idx="3">14</cx:pt>
          <cx:pt idx="4">9</cx:pt>
          <cx:pt idx="5">9</cx:pt>
          <cx:pt idx="6">8</cx:pt>
          <cx:pt idx="7">8</cx:pt>
          <cx:pt idx="8">7</cx:pt>
          <cx:pt idx="9">7</cx:pt>
        </cx:lvl>
      </cx:numDim>
    </cx:data>
  </cx:chartData>
  <cx:chart>
    <cx:plotArea>
      <cx:plotAreaRegion>
        <cx:series layoutId="funnel" uniqueId="{0FCABA5E-40F0-4D7D-B9BC-4D732FF68613}">
          <cx:dataLabels>
            <cx:txPr>
              <a:bodyPr vertOverflow="overflow" horzOverflow="overflow" wrap="square" lIns="0" tIns="0" rIns="0" bIns="0"/>
              <a:lstStyle/>
              <a:p>
                <a:pPr algn="ctr" rtl="0">
                  <a:defRPr sz="1000" b="0" i="0">
                    <a:solidFill>
                      <a:srgbClr val="002060"/>
                    </a:solidFill>
                    <a:latin typeface="Calibri" panose="020F0502020204030204" pitchFamily="34" charset="0"/>
                    <a:ea typeface="Calibri" panose="020F0502020204030204" pitchFamily="34" charset="0"/>
                    <a:cs typeface="Calibri" panose="020F0502020204030204" pitchFamily="34" charset="0"/>
                  </a:defRPr>
                </a:pPr>
                <a:endParaRPr lang="en-US" sz="1000">
                  <a:solidFill>
                    <a:srgbClr val="002060"/>
                  </a:solidFill>
                </a:endParaRPr>
              </a:p>
            </cx:txPr>
            <cx:visibility seriesName="0" categoryName="0" value="1"/>
          </cx:dataLabels>
          <cx:dataId val="0"/>
        </cx:series>
      </cx:plotAreaRegion>
      <cx:axis id="0">
        <cx:catScaling gapWidth="0.5"/>
        <cx:tickLabels/>
        <cx:txPr>
          <a:bodyPr vertOverflow="overflow" horzOverflow="overflow" wrap="square" lIns="0" tIns="0" rIns="0" bIns="0"/>
          <a:lstStyle/>
          <a:p>
            <a:pPr algn="ctr" rtl="0">
              <a:defRPr sz="1600" b="0" i="0">
                <a:solidFill>
                  <a:srgbClr val="002060"/>
                </a:solidFill>
                <a:latin typeface="+mn-lt"/>
                <a:ea typeface="Calibri" panose="020F0502020204030204" pitchFamily="34" charset="0"/>
                <a:cs typeface="Calibri" panose="020F0502020204030204" pitchFamily="34" charset="0"/>
              </a:defRPr>
            </a:pPr>
            <a:endParaRPr lang="en-US" sz="1600">
              <a:solidFill>
                <a:srgbClr val="002060"/>
              </a:solidFill>
              <a:latin typeface="+mn-lt"/>
            </a:endParaRPr>
          </a:p>
        </cx:txPr>
      </cx:axis>
    </cx:plotArea>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25">
  <cs:axisTitle>
    <cs:lnRef idx="0"/>
    <cs:fillRef idx="0"/>
    <cs:effectRef idx="0"/>
    <cs:fontRef idx="minor">
      <a:schemeClr val="tx1">
        <a:lumMod val="50000"/>
        <a:lumOff val="50000"/>
      </a:schemeClr>
    </cs:fontRef>
    <cs:defRPr sz="900"/>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cs:chartArea>
  <cs:dataLabel>
    <cs:lnRef idx="0"/>
    <cs:fillRef idx="0"/>
    <cs:effectRef idx="0"/>
    <cs:fontRef idx="minor">
      <a:schemeClr val="tx1">
        <a:lumMod val="50000"/>
        <a:lumOff val="50000"/>
      </a:schemeClr>
    </cs:fontRef>
    <cs:defRPr sz="900"/>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alpha val="50000"/>
          </a:schemeClr>
        </a:solidFill>
        <a:round/>
      </a:ln>
    </cs:spPr>
  </cs:dataPoint>
  <cs:dataPoint3D>
    <cs:lnRef idx="0">
      <cs:styleClr val="auto"/>
    </cs:lnRef>
    <cs:fillRef idx="0">
      <cs:styleClr val="auto"/>
    </cs:fillRef>
    <cs:effectRef idx="0"/>
    <cs:fontRef idx="minor">
      <a:schemeClr val="dk1"/>
    </cs:fontRef>
    <cs:spPr>
      <a:solidFill>
        <a:schemeClr val="phClr"/>
      </a:solidFill>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400" cap="none" spc="2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9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4E64B-6B5C-4D0E-A868-8400E3EF1849}"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F0EE9975-5D4C-4920-AF23-F274B3BFDA61}">
      <dgm:prSet phldrT="[Text]"/>
      <dgm:spPr/>
      <dgm:t>
        <a:bodyPr/>
        <a:lstStyle/>
        <a:p>
          <a:r>
            <a:rPr lang="en-US" dirty="0"/>
            <a:t>1</a:t>
          </a:r>
        </a:p>
      </dgm:t>
    </dgm:pt>
    <dgm:pt modelId="{46F87EE9-1D23-43D3-BBAC-8E8C9CB0EC81}" type="parTrans" cxnId="{DD352D4A-E8D4-4139-8BDD-349E0BB99A09}">
      <dgm:prSet/>
      <dgm:spPr/>
      <dgm:t>
        <a:bodyPr/>
        <a:lstStyle/>
        <a:p>
          <a:endParaRPr lang="en-US"/>
        </a:p>
      </dgm:t>
    </dgm:pt>
    <dgm:pt modelId="{40E2C7C1-238B-4283-A9AB-2D644D92D6BE}" type="sibTrans" cxnId="{DD352D4A-E8D4-4139-8BDD-349E0BB99A09}">
      <dgm:prSet/>
      <dgm:spPr/>
      <dgm:t>
        <a:bodyPr/>
        <a:lstStyle/>
        <a:p>
          <a:endParaRPr lang="en-US"/>
        </a:p>
      </dgm:t>
    </dgm:pt>
    <dgm:pt modelId="{51AA250D-FE9D-403D-B89B-49F53A21D223}">
      <dgm:prSet phldrT="[Text]"/>
      <dgm:spPr/>
      <dgm:t>
        <a:bodyPr/>
        <a:lstStyle/>
        <a:p>
          <a:pPr>
            <a:buNone/>
          </a:pPr>
          <a:r>
            <a:rPr lang="en-US" dirty="0"/>
            <a:t>Introduction</a:t>
          </a:r>
        </a:p>
      </dgm:t>
    </dgm:pt>
    <dgm:pt modelId="{42F77EC3-76E5-4223-8E0A-C9D0FBA607E7}" type="parTrans" cxnId="{095AB0CD-2D9F-451F-841D-AD8BABAB932D}">
      <dgm:prSet/>
      <dgm:spPr/>
      <dgm:t>
        <a:bodyPr/>
        <a:lstStyle/>
        <a:p>
          <a:endParaRPr lang="en-US"/>
        </a:p>
      </dgm:t>
    </dgm:pt>
    <dgm:pt modelId="{DB6C1289-447E-4A5B-BBC9-538C5801A751}" type="sibTrans" cxnId="{095AB0CD-2D9F-451F-841D-AD8BABAB932D}">
      <dgm:prSet/>
      <dgm:spPr/>
      <dgm:t>
        <a:bodyPr/>
        <a:lstStyle/>
        <a:p>
          <a:endParaRPr lang="en-US"/>
        </a:p>
      </dgm:t>
    </dgm:pt>
    <dgm:pt modelId="{BE312610-DCD8-4621-8649-199171B8B767}">
      <dgm:prSet phldrT="[Text]"/>
      <dgm:spPr/>
      <dgm:t>
        <a:bodyPr/>
        <a:lstStyle/>
        <a:p>
          <a:r>
            <a:rPr lang="en-US" dirty="0"/>
            <a:t>4</a:t>
          </a:r>
        </a:p>
      </dgm:t>
    </dgm:pt>
    <dgm:pt modelId="{6EDD1CD0-5EBB-4401-9ADB-300C672B047D}" type="parTrans" cxnId="{5D6D64B3-2BEF-4943-87B5-3253FC42A4A5}">
      <dgm:prSet/>
      <dgm:spPr/>
      <dgm:t>
        <a:bodyPr/>
        <a:lstStyle/>
        <a:p>
          <a:endParaRPr lang="en-US"/>
        </a:p>
      </dgm:t>
    </dgm:pt>
    <dgm:pt modelId="{64CABBAD-E209-4979-AEDD-0A29B1C033A3}" type="sibTrans" cxnId="{5D6D64B3-2BEF-4943-87B5-3253FC42A4A5}">
      <dgm:prSet/>
      <dgm:spPr/>
      <dgm:t>
        <a:bodyPr/>
        <a:lstStyle/>
        <a:p>
          <a:endParaRPr lang="en-US"/>
        </a:p>
      </dgm:t>
    </dgm:pt>
    <dgm:pt modelId="{407C890F-DF9A-4656-A5AF-B1E62C0CA139}">
      <dgm:prSet phldrT="[Text]"/>
      <dgm:spPr/>
      <dgm:t>
        <a:bodyPr/>
        <a:lstStyle/>
        <a:p>
          <a:r>
            <a:rPr lang="en-US" dirty="0"/>
            <a:t>5</a:t>
          </a:r>
        </a:p>
      </dgm:t>
    </dgm:pt>
    <dgm:pt modelId="{17BDBC3A-0870-4D3D-8EBB-9CAF87451BFD}" type="parTrans" cxnId="{7BBFEFB7-B290-40A6-9E15-A34D889E6C72}">
      <dgm:prSet/>
      <dgm:spPr/>
      <dgm:t>
        <a:bodyPr/>
        <a:lstStyle/>
        <a:p>
          <a:endParaRPr lang="en-US"/>
        </a:p>
      </dgm:t>
    </dgm:pt>
    <dgm:pt modelId="{7E6A13BA-B9EE-4630-820F-EA6C52160B64}" type="sibTrans" cxnId="{7BBFEFB7-B290-40A6-9E15-A34D889E6C72}">
      <dgm:prSet/>
      <dgm:spPr/>
      <dgm:t>
        <a:bodyPr/>
        <a:lstStyle/>
        <a:p>
          <a:endParaRPr lang="en-US"/>
        </a:p>
      </dgm:t>
    </dgm:pt>
    <dgm:pt modelId="{092E5FFC-2E5F-4AAA-8493-9AAC536933A4}">
      <dgm:prSet phldrT="[Text]"/>
      <dgm:spPr/>
      <dgm:t>
        <a:bodyPr/>
        <a:lstStyle/>
        <a:p>
          <a:pPr>
            <a:buNone/>
          </a:pPr>
          <a:r>
            <a:rPr lang="en-US" dirty="0"/>
            <a:t>Q&amp;A</a:t>
          </a:r>
        </a:p>
      </dgm:t>
    </dgm:pt>
    <dgm:pt modelId="{C55955A5-1EED-498A-B3F0-1C332656752C}" type="parTrans" cxnId="{399B1D7A-B640-46AE-AE37-08D09E2BC45B}">
      <dgm:prSet/>
      <dgm:spPr/>
      <dgm:t>
        <a:bodyPr/>
        <a:lstStyle/>
        <a:p>
          <a:endParaRPr lang="en-US"/>
        </a:p>
      </dgm:t>
    </dgm:pt>
    <dgm:pt modelId="{6C87DCCE-B9EA-43D1-A423-E23F72A12E93}" type="sibTrans" cxnId="{399B1D7A-B640-46AE-AE37-08D09E2BC45B}">
      <dgm:prSet/>
      <dgm:spPr/>
      <dgm:t>
        <a:bodyPr/>
        <a:lstStyle/>
        <a:p>
          <a:endParaRPr lang="en-US"/>
        </a:p>
      </dgm:t>
    </dgm:pt>
    <dgm:pt modelId="{C45F4EFF-0BC1-4980-930B-88E65689C801}">
      <dgm:prSet/>
      <dgm:spPr/>
      <dgm:t>
        <a:bodyPr/>
        <a:lstStyle/>
        <a:p>
          <a:pPr>
            <a:buNone/>
          </a:pPr>
          <a:r>
            <a:rPr lang="en-US" altLang="en-US" b="0" dirty="0">
              <a:solidFill>
                <a:srgbClr val="002060"/>
              </a:solidFill>
              <a:latin typeface="Calibri"/>
            </a:rPr>
            <a:t>Cases Registered and solved at Arbitration Council</a:t>
          </a:r>
          <a:endParaRPr lang="en-US" dirty="0"/>
        </a:p>
      </dgm:t>
    </dgm:pt>
    <dgm:pt modelId="{08C8B6A6-5958-4364-B93F-B1F1FAAD369C}" type="parTrans" cxnId="{4718AF8A-E8D4-45B0-A284-038DE153C79E}">
      <dgm:prSet/>
      <dgm:spPr/>
      <dgm:t>
        <a:bodyPr/>
        <a:lstStyle/>
        <a:p>
          <a:endParaRPr lang="en-US"/>
        </a:p>
      </dgm:t>
    </dgm:pt>
    <dgm:pt modelId="{3355E8CE-BFF0-4358-9EB0-3210E069C035}" type="sibTrans" cxnId="{4718AF8A-E8D4-45B0-A284-038DE153C79E}">
      <dgm:prSet/>
      <dgm:spPr/>
      <dgm:t>
        <a:bodyPr/>
        <a:lstStyle/>
        <a:p>
          <a:endParaRPr lang="en-US"/>
        </a:p>
      </dgm:t>
    </dgm:pt>
    <dgm:pt modelId="{D4B493E1-F449-49A0-B346-F4A83DB76B92}">
      <dgm:prSet/>
      <dgm:spPr/>
      <dgm:t>
        <a:bodyPr/>
        <a:lstStyle/>
        <a:p>
          <a:r>
            <a:rPr lang="en-US" dirty="0"/>
            <a:t>2</a:t>
          </a:r>
        </a:p>
      </dgm:t>
    </dgm:pt>
    <dgm:pt modelId="{B8F8CD7E-E7CF-4C3E-92AD-F10292951EF5}" type="parTrans" cxnId="{5B3AE6A0-D522-461A-B581-270A7D5AD5E5}">
      <dgm:prSet/>
      <dgm:spPr/>
      <dgm:t>
        <a:bodyPr/>
        <a:lstStyle/>
        <a:p>
          <a:endParaRPr lang="en-US"/>
        </a:p>
      </dgm:t>
    </dgm:pt>
    <dgm:pt modelId="{9391EAEC-F852-4D68-A2D7-2062E8AD7273}" type="sibTrans" cxnId="{5B3AE6A0-D522-461A-B581-270A7D5AD5E5}">
      <dgm:prSet/>
      <dgm:spPr/>
      <dgm:t>
        <a:bodyPr/>
        <a:lstStyle/>
        <a:p>
          <a:endParaRPr lang="en-US"/>
        </a:p>
      </dgm:t>
    </dgm:pt>
    <dgm:pt modelId="{651A9893-40CF-4676-BD74-4C7561714E87}">
      <dgm:prSet/>
      <dgm:spPr/>
      <dgm:t>
        <a:bodyPr/>
        <a:lstStyle/>
        <a:p>
          <a:pPr>
            <a:buFontTx/>
            <a:buNone/>
          </a:pPr>
          <a:r>
            <a:rPr lang="en-US" altLang="en-US" b="0" dirty="0">
              <a:solidFill>
                <a:srgbClr val="002060"/>
              </a:solidFill>
              <a:latin typeface="Calibri"/>
              <a:cs typeface="Arial" panose="020B0604020202020204" pitchFamily="34" charset="0"/>
            </a:rPr>
            <a:t>Regulating Labor Disputes Resolution and Types of Labor Disputes  </a:t>
          </a:r>
          <a:endParaRPr lang="en-US" b="0" dirty="0">
            <a:solidFill>
              <a:srgbClr val="002060"/>
            </a:solidFill>
          </a:endParaRPr>
        </a:p>
      </dgm:t>
    </dgm:pt>
    <dgm:pt modelId="{4FA3D8BC-F9D1-4911-AAC6-55FCC86D2F9C}" type="parTrans" cxnId="{1C0038ED-9035-47C1-A302-00749D08CF96}">
      <dgm:prSet/>
      <dgm:spPr/>
      <dgm:t>
        <a:bodyPr/>
        <a:lstStyle/>
        <a:p>
          <a:endParaRPr lang="en-US"/>
        </a:p>
      </dgm:t>
    </dgm:pt>
    <dgm:pt modelId="{8A7BB1C0-9FD7-4EC2-B60D-275D068F008F}" type="sibTrans" cxnId="{1C0038ED-9035-47C1-A302-00749D08CF96}">
      <dgm:prSet/>
      <dgm:spPr/>
      <dgm:t>
        <a:bodyPr/>
        <a:lstStyle/>
        <a:p>
          <a:endParaRPr lang="en-US"/>
        </a:p>
      </dgm:t>
    </dgm:pt>
    <dgm:pt modelId="{D9CC7E6F-2A7B-4126-874F-B571857F71C4}">
      <dgm:prSet/>
      <dgm:spPr/>
      <dgm:t>
        <a:bodyPr/>
        <a:lstStyle/>
        <a:p>
          <a:r>
            <a:rPr lang="en-US" dirty="0"/>
            <a:t>3</a:t>
          </a:r>
        </a:p>
      </dgm:t>
    </dgm:pt>
    <dgm:pt modelId="{8A8DCDC3-A07C-45DC-AAA5-AC9AFB1616E0}" type="parTrans" cxnId="{E7A05096-1582-4DA7-87FB-6A9E2FA08113}">
      <dgm:prSet/>
      <dgm:spPr/>
      <dgm:t>
        <a:bodyPr/>
        <a:lstStyle/>
        <a:p>
          <a:endParaRPr lang="en-US"/>
        </a:p>
      </dgm:t>
    </dgm:pt>
    <dgm:pt modelId="{51FC1C1F-091F-4770-B293-6CF3ABF109E4}" type="sibTrans" cxnId="{E7A05096-1582-4DA7-87FB-6A9E2FA08113}">
      <dgm:prSet/>
      <dgm:spPr/>
      <dgm:t>
        <a:bodyPr/>
        <a:lstStyle/>
        <a:p>
          <a:endParaRPr lang="en-US"/>
        </a:p>
      </dgm:t>
    </dgm:pt>
    <dgm:pt modelId="{C2B006DF-1704-4D4A-AC3D-F9D332E13183}">
      <dgm:prSet/>
      <dgm:spPr/>
      <dgm:t>
        <a:bodyPr/>
        <a:lstStyle/>
        <a:p>
          <a:pPr>
            <a:buClrTx/>
            <a:buSzTx/>
            <a:buFontTx/>
            <a:buNone/>
          </a:pPr>
          <a:r>
            <a:rPr lang="en-US" dirty="0"/>
            <a:t>Arbitration Council Procedures</a:t>
          </a:r>
          <a:endParaRPr lang="en-US" b="0" dirty="0">
            <a:solidFill>
              <a:srgbClr val="002060"/>
            </a:solidFill>
          </a:endParaRPr>
        </a:p>
      </dgm:t>
    </dgm:pt>
    <dgm:pt modelId="{1DD808BC-6508-4CFF-951E-C1FA897A22A4}" type="parTrans" cxnId="{51CAD552-EDCB-4A30-B932-E209EC24E306}">
      <dgm:prSet/>
      <dgm:spPr/>
      <dgm:t>
        <a:bodyPr/>
        <a:lstStyle/>
        <a:p>
          <a:endParaRPr lang="en-US"/>
        </a:p>
      </dgm:t>
    </dgm:pt>
    <dgm:pt modelId="{A10A7013-E6FD-45E6-8AE9-85E7A9C1F03C}" type="sibTrans" cxnId="{51CAD552-EDCB-4A30-B932-E209EC24E306}">
      <dgm:prSet/>
      <dgm:spPr/>
      <dgm:t>
        <a:bodyPr/>
        <a:lstStyle/>
        <a:p>
          <a:endParaRPr lang="en-US"/>
        </a:p>
      </dgm:t>
    </dgm:pt>
    <dgm:pt modelId="{A3131E7F-00A5-4D41-A7FD-2DADB38BAC45}" type="pres">
      <dgm:prSet presAssocID="{C494E64B-6B5C-4D0E-A868-8400E3EF1849}" presName="linearFlow" presStyleCnt="0">
        <dgm:presLayoutVars>
          <dgm:dir/>
          <dgm:animLvl val="lvl"/>
          <dgm:resizeHandles val="exact"/>
        </dgm:presLayoutVars>
      </dgm:prSet>
      <dgm:spPr/>
    </dgm:pt>
    <dgm:pt modelId="{3AE93426-F335-463E-B913-0B31A6F70157}" type="pres">
      <dgm:prSet presAssocID="{F0EE9975-5D4C-4920-AF23-F274B3BFDA61}" presName="composite" presStyleCnt="0"/>
      <dgm:spPr/>
    </dgm:pt>
    <dgm:pt modelId="{69578BE7-6EF4-4C4B-8425-1560823BD6CA}" type="pres">
      <dgm:prSet presAssocID="{F0EE9975-5D4C-4920-AF23-F274B3BFDA61}" presName="parentText" presStyleLbl="alignNode1" presStyleIdx="0" presStyleCnt="5">
        <dgm:presLayoutVars>
          <dgm:chMax val="1"/>
          <dgm:bulletEnabled val="1"/>
        </dgm:presLayoutVars>
      </dgm:prSet>
      <dgm:spPr/>
    </dgm:pt>
    <dgm:pt modelId="{056BB3A0-5A98-4577-AC7E-B6CBBBB62ED6}" type="pres">
      <dgm:prSet presAssocID="{F0EE9975-5D4C-4920-AF23-F274B3BFDA61}" presName="descendantText" presStyleLbl="alignAcc1" presStyleIdx="0" presStyleCnt="5">
        <dgm:presLayoutVars>
          <dgm:bulletEnabled val="1"/>
        </dgm:presLayoutVars>
      </dgm:prSet>
      <dgm:spPr/>
    </dgm:pt>
    <dgm:pt modelId="{F3CF7F71-EE6F-460F-9749-635CBA9504EF}" type="pres">
      <dgm:prSet presAssocID="{40E2C7C1-238B-4283-A9AB-2D644D92D6BE}" presName="sp" presStyleCnt="0"/>
      <dgm:spPr/>
    </dgm:pt>
    <dgm:pt modelId="{2D06088C-644E-4D6A-AF91-6259C3029855}" type="pres">
      <dgm:prSet presAssocID="{D4B493E1-F449-49A0-B346-F4A83DB76B92}" presName="composite" presStyleCnt="0"/>
      <dgm:spPr/>
    </dgm:pt>
    <dgm:pt modelId="{6EF7A6FD-DC4A-4C20-BD4E-EC1D5524F2E7}" type="pres">
      <dgm:prSet presAssocID="{D4B493E1-F449-49A0-B346-F4A83DB76B92}" presName="parentText" presStyleLbl="alignNode1" presStyleIdx="1" presStyleCnt="5">
        <dgm:presLayoutVars>
          <dgm:chMax val="1"/>
          <dgm:bulletEnabled val="1"/>
        </dgm:presLayoutVars>
      </dgm:prSet>
      <dgm:spPr/>
    </dgm:pt>
    <dgm:pt modelId="{1CC9EBF2-979A-4951-99E3-5F069250C328}" type="pres">
      <dgm:prSet presAssocID="{D4B493E1-F449-49A0-B346-F4A83DB76B92}" presName="descendantText" presStyleLbl="alignAcc1" presStyleIdx="1" presStyleCnt="5">
        <dgm:presLayoutVars>
          <dgm:bulletEnabled val="1"/>
        </dgm:presLayoutVars>
      </dgm:prSet>
      <dgm:spPr/>
    </dgm:pt>
    <dgm:pt modelId="{206D60A9-38E5-42CE-9961-1CB25B2F9E56}" type="pres">
      <dgm:prSet presAssocID="{9391EAEC-F852-4D68-A2D7-2062E8AD7273}" presName="sp" presStyleCnt="0"/>
      <dgm:spPr/>
    </dgm:pt>
    <dgm:pt modelId="{E899DF69-774C-489D-9F8B-9ED94269E353}" type="pres">
      <dgm:prSet presAssocID="{D9CC7E6F-2A7B-4126-874F-B571857F71C4}" presName="composite" presStyleCnt="0"/>
      <dgm:spPr/>
    </dgm:pt>
    <dgm:pt modelId="{D9B7A0D6-DE52-4660-A566-FA42240E6AD1}" type="pres">
      <dgm:prSet presAssocID="{D9CC7E6F-2A7B-4126-874F-B571857F71C4}" presName="parentText" presStyleLbl="alignNode1" presStyleIdx="2" presStyleCnt="5">
        <dgm:presLayoutVars>
          <dgm:chMax val="1"/>
          <dgm:bulletEnabled val="1"/>
        </dgm:presLayoutVars>
      </dgm:prSet>
      <dgm:spPr/>
    </dgm:pt>
    <dgm:pt modelId="{4F90A23D-B6AE-42AE-BAE3-0BE215139DC3}" type="pres">
      <dgm:prSet presAssocID="{D9CC7E6F-2A7B-4126-874F-B571857F71C4}" presName="descendantText" presStyleLbl="alignAcc1" presStyleIdx="2" presStyleCnt="5">
        <dgm:presLayoutVars>
          <dgm:bulletEnabled val="1"/>
        </dgm:presLayoutVars>
      </dgm:prSet>
      <dgm:spPr/>
    </dgm:pt>
    <dgm:pt modelId="{E29B692F-778F-4887-9ADB-AB1C7FB720C9}" type="pres">
      <dgm:prSet presAssocID="{51FC1C1F-091F-4770-B293-6CF3ABF109E4}" presName="sp" presStyleCnt="0"/>
      <dgm:spPr/>
    </dgm:pt>
    <dgm:pt modelId="{CF93AC1C-82BD-496E-B7D9-00F30C7107F0}" type="pres">
      <dgm:prSet presAssocID="{BE312610-DCD8-4621-8649-199171B8B767}" presName="composite" presStyleCnt="0"/>
      <dgm:spPr/>
    </dgm:pt>
    <dgm:pt modelId="{117A40CF-D712-4AAB-BE25-A4A9C6600450}" type="pres">
      <dgm:prSet presAssocID="{BE312610-DCD8-4621-8649-199171B8B767}" presName="parentText" presStyleLbl="alignNode1" presStyleIdx="3" presStyleCnt="5">
        <dgm:presLayoutVars>
          <dgm:chMax val="1"/>
          <dgm:bulletEnabled val="1"/>
        </dgm:presLayoutVars>
      </dgm:prSet>
      <dgm:spPr/>
    </dgm:pt>
    <dgm:pt modelId="{948708CB-EF73-4D19-9432-455C0BCED72D}" type="pres">
      <dgm:prSet presAssocID="{BE312610-DCD8-4621-8649-199171B8B767}" presName="descendantText" presStyleLbl="alignAcc1" presStyleIdx="3" presStyleCnt="5" custLinFactNeighborX="1622" custLinFactNeighborY="-3959">
        <dgm:presLayoutVars>
          <dgm:bulletEnabled val="1"/>
        </dgm:presLayoutVars>
      </dgm:prSet>
      <dgm:spPr/>
    </dgm:pt>
    <dgm:pt modelId="{6A8F9872-223D-4878-8D35-91198753AD15}" type="pres">
      <dgm:prSet presAssocID="{64CABBAD-E209-4979-AEDD-0A29B1C033A3}" presName="sp" presStyleCnt="0"/>
      <dgm:spPr/>
    </dgm:pt>
    <dgm:pt modelId="{D6716C35-1A48-448C-AE5F-A1894AAFEDF1}" type="pres">
      <dgm:prSet presAssocID="{407C890F-DF9A-4656-A5AF-B1E62C0CA139}" presName="composite" presStyleCnt="0"/>
      <dgm:spPr/>
    </dgm:pt>
    <dgm:pt modelId="{03087936-5C70-4923-BDB7-AAEE13A51B11}" type="pres">
      <dgm:prSet presAssocID="{407C890F-DF9A-4656-A5AF-B1E62C0CA139}" presName="parentText" presStyleLbl="alignNode1" presStyleIdx="4" presStyleCnt="5" custScaleX="90909" custLinFactNeighborX="4029">
        <dgm:presLayoutVars>
          <dgm:chMax val="1"/>
          <dgm:bulletEnabled val="1"/>
        </dgm:presLayoutVars>
      </dgm:prSet>
      <dgm:spPr/>
    </dgm:pt>
    <dgm:pt modelId="{C44E7B4B-0A12-41BD-9DDC-9149A19D2C37}" type="pres">
      <dgm:prSet presAssocID="{407C890F-DF9A-4656-A5AF-B1E62C0CA139}" presName="descendantText" presStyleLbl="alignAcc1" presStyleIdx="4" presStyleCnt="5" custLinFactNeighborX="-218">
        <dgm:presLayoutVars>
          <dgm:bulletEnabled val="1"/>
        </dgm:presLayoutVars>
      </dgm:prSet>
      <dgm:spPr/>
    </dgm:pt>
  </dgm:ptLst>
  <dgm:cxnLst>
    <dgm:cxn modelId="{4FEE631D-BC20-44D7-AC42-1A57C5C39763}" type="presOf" srcId="{C2B006DF-1704-4D4A-AC3D-F9D332E13183}" destId="{4F90A23D-B6AE-42AE-BAE3-0BE215139DC3}" srcOrd="0" destOrd="0" presId="urn:microsoft.com/office/officeart/2005/8/layout/chevron2"/>
    <dgm:cxn modelId="{4DA87838-0499-436F-8EB3-CFC0C8776CB8}" type="presOf" srcId="{D9CC7E6F-2A7B-4126-874F-B571857F71C4}" destId="{D9B7A0D6-DE52-4660-A566-FA42240E6AD1}" srcOrd="0" destOrd="0" presId="urn:microsoft.com/office/officeart/2005/8/layout/chevron2"/>
    <dgm:cxn modelId="{4C8EBA65-76E8-4E0C-A8DB-5E4C529FEC3F}" type="presOf" srcId="{51AA250D-FE9D-403D-B89B-49F53A21D223}" destId="{056BB3A0-5A98-4577-AC7E-B6CBBBB62ED6}" srcOrd="0" destOrd="0" presId="urn:microsoft.com/office/officeart/2005/8/layout/chevron2"/>
    <dgm:cxn modelId="{DD352D4A-E8D4-4139-8BDD-349E0BB99A09}" srcId="{C494E64B-6B5C-4D0E-A868-8400E3EF1849}" destId="{F0EE9975-5D4C-4920-AF23-F274B3BFDA61}" srcOrd="0" destOrd="0" parTransId="{46F87EE9-1D23-43D3-BBAC-8E8C9CB0EC81}" sibTransId="{40E2C7C1-238B-4283-A9AB-2D644D92D6BE}"/>
    <dgm:cxn modelId="{51CAD552-EDCB-4A30-B932-E209EC24E306}" srcId="{D9CC7E6F-2A7B-4126-874F-B571857F71C4}" destId="{C2B006DF-1704-4D4A-AC3D-F9D332E13183}" srcOrd="0" destOrd="0" parTransId="{1DD808BC-6508-4CFF-951E-C1FA897A22A4}" sibTransId="{A10A7013-E6FD-45E6-8AE9-85E7A9C1F03C}"/>
    <dgm:cxn modelId="{17A2077A-63D9-43CE-8D9F-CA9D32DC8E27}" type="presOf" srcId="{407C890F-DF9A-4656-A5AF-B1E62C0CA139}" destId="{03087936-5C70-4923-BDB7-AAEE13A51B11}" srcOrd="0" destOrd="0" presId="urn:microsoft.com/office/officeart/2005/8/layout/chevron2"/>
    <dgm:cxn modelId="{399B1D7A-B640-46AE-AE37-08D09E2BC45B}" srcId="{407C890F-DF9A-4656-A5AF-B1E62C0CA139}" destId="{092E5FFC-2E5F-4AAA-8493-9AAC536933A4}" srcOrd="0" destOrd="0" parTransId="{C55955A5-1EED-498A-B3F0-1C332656752C}" sibTransId="{6C87DCCE-B9EA-43D1-A423-E23F72A12E93}"/>
    <dgm:cxn modelId="{271A3781-CD7A-4334-AB78-EB043FD93258}" type="presOf" srcId="{C494E64B-6B5C-4D0E-A868-8400E3EF1849}" destId="{A3131E7F-00A5-4D41-A7FD-2DADB38BAC45}" srcOrd="0" destOrd="0" presId="urn:microsoft.com/office/officeart/2005/8/layout/chevron2"/>
    <dgm:cxn modelId="{4718AF8A-E8D4-45B0-A284-038DE153C79E}" srcId="{BE312610-DCD8-4621-8649-199171B8B767}" destId="{C45F4EFF-0BC1-4980-930B-88E65689C801}" srcOrd="0" destOrd="0" parTransId="{08C8B6A6-5958-4364-B93F-B1F1FAAD369C}" sibTransId="{3355E8CE-BFF0-4358-9EB0-3210E069C035}"/>
    <dgm:cxn modelId="{9467528B-DC4D-44C0-9A81-4A0983BBBD0D}" type="presOf" srcId="{C45F4EFF-0BC1-4980-930B-88E65689C801}" destId="{948708CB-EF73-4D19-9432-455C0BCED72D}" srcOrd="0" destOrd="0" presId="urn:microsoft.com/office/officeart/2005/8/layout/chevron2"/>
    <dgm:cxn modelId="{E7A05096-1582-4DA7-87FB-6A9E2FA08113}" srcId="{C494E64B-6B5C-4D0E-A868-8400E3EF1849}" destId="{D9CC7E6F-2A7B-4126-874F-B571857F71C4}" srcOrd="2" destOrd="0" parTransId="{8A8DCDC3-A07C-45DC-AAA5-AC9AFB1616E0}" sibTransId="{51FC1C1F-091F-4770-B293-6CF3ABF109E4}"/>
    <dgm:cxn modelId="{5B3AE6A0-D522-461A-B581-270A7D5AD5E5}" srcId="{C494E64B-6B5C-4D0E-A868-8400E3EF1849}" destId="{D4B493E1-F449-49A0-B346-F4A83DB76B92}" srcOrd="1" destOrd="0" parTransId="{B8F8CD7E-E7CF-4C3E-92AD-F10292951EF5}" sibTransId="{9391EAEC-F852-4D68-A2D7-2062E8AD7273}"/>
    <dgm:cxn modelId="{AED213A2-F2A8-4D9E-99DF-31023B2C494F}" type="presOf" srcId="{F0EE9975-5D4C-4920-AF23-F274B3BFDA61}" destId="{69578BE7-6EF4-4C4B-8425-1560823BD6CA}" srcOrd="0" destOrd="0" presId="urn:microsoft.com/office/officeart/2005/8/layout/chevron2"/>
    <dgm:cxn modelId="{2D1D88A2-912A-4331-9A17-0C750AA5AA00}" type="presOf" srcId="{BE312610-DCD8-4621-8649-199171B8B767}" destId="{117A40CF-D712-4AAB-BE25-A4A9C6600450}" srcOrd="0" destOrd="0" presId="urn:microsoft.com/office/officeart/2005/8/layout/chevron2"/>
    <dgm:cxn modelId="{B7B4B0AC-A66A-4BFA-ABDA-2D0FEF72EDC9}" type="presOf" srcId="{D4B493E1-F449-49A0-B346-F4A83DB76B92}" destId="{6EF7A6FD-DC4A-4C20-BD4E-EC1D5524F2E7}" srcOrd="0" destOrd="0" presId="urn:microsoft.com/office/officeart/2005/8/layout/chevron2"/>
    <dgm:cxn modelId="{5D6D64B3-2BEF-4943-87B5-3253FC42A4A5}" srcId="{C494E64B-6B5C-4D0E-A868-8400E3EF1849}" destId="{BE312610-DCD8-4621-8649-199171B8B767}" srcOrd="3" destOrd="0" parTransId="{6EDD1CD0-5EBB-4401-9ADB-300C672B047D}" sibTransId="{64CABBAD-E209-4979-AEDD-0A29B1C033A3}"/>
    <dgm:cxn modelId="{7BBFEFB7-B290-40A6-9E15-A34D889E6C72}" srcId="{C494E64B-6B5C-4D0E-A868-8400E3EF1849}" destId="{407C890F-DF9A-4656-A5AF-B1E62C0CA139}" srcOrd="4" destOrd="0" parTransId="{17BDBC3A-0870-4D3D-8EBB-9CAF87451BFD}" sibTransId="{7E6A13BA-B9EE-4630-820F-EA6C52160B64}"/>
    <dgm:cxn modelId="{E18026BC-6FE3-4B2C-867A-19E07B36B0B4}" type="presOf" srcId="{651A9893-40CF-4676-BD74-4C7561714E87}" destId="{1CC9EBF2-979A-4951-99E3-5F069250C328}" srcOrd="0" destOrd="0" presId="urn:microsoft.com/office/officeart/2005/8/layout/chevron2"/>
    <dgm:cxn modelId="{095AB0CD-2D9F-451F-841D-AD8BABAB932D}" srcId="{F0EE9975-5D4C-4920-AF23-F274B3BFDA61}" destId="{51AA250D-FE9D-403D-B89B-49F53A21D223}" srcOrd="0" destOrd="0" parTransId="{42F77EC3-76E5-4223-8E0A-C9D0FBA607E7}" sibTransId="{DB6C1289-447E-4A5B-BBC9-538C5801A751}"/>
    <dgm:cxn modelId="{9E3322DB-7B61-4C3D-BEAF-ED247ADFBF4A}" type="presOf" srcId="{092E5FFC-2E5F-4AAA-8493-9AAC536933A4}" destId="{C44E7B4B-0A12-41BD-9DDC-9149A19D2C37}" srcOrd="0" destOrd="0" presId="urn:microsoft.com/office/officeart/2005/8/layout/chevron2"/>
    <dgm:cxn modelId="{1C0038ED-9035-47C1-A302-00749D08CF96}" srcId="{D4B493E1-F449-49A0-B346-F4A83DB76B92}" destId="{651A9893-40CF-4676-BD74-4C7561714E87}" srcOrd="0" destOrd="0" parTransId="{4FA3D8BC-F9D1-4911-AAC6-55FCC86D2F9C}" sibTransId="{8A7BB1C0-9FD7-4EC2-B60D-275D068F008F}"/>
    <dgm:cxn modelId="{8EE89EE7-0820-48D7-A187-FFE566ED63BF}" type="presParOf" srcId="{A3131E7F-00A5-4D41-A7FD-2DADB38BAC45}" destId="{3AE93426-F335-463E-B913-0B31A6F70157}" srcOrd="0" destOrd="0" presId="urn:microsoft.com/office/officeart/2005/8/layout/chevron2"/>
    <dgm:cxn modelId="{D0248DC7-F01A-49FC-B73D-DF8E66AA7CA2}" type="presParOf" srcId="{3AE93426-F335-463E-B913-0B31A6F70157}" destId="{69578BE7-6EF4-4C4B-8425-1560823BD6CA}" srcOrd="0" destOrd="0" presId="urn:microsoft.com/office/officeart/2005/8/layout/chevron2"/>
    <dgm:cxn modelId="{0D2123D9-BBA6-4EB3-A6BC-D881FEA206CF}" type="presParOf" srcId="{3AE93426-F335-463E-B913-0B31A6F70157}" destId="{056BB3A0-5A98-4577-AC7E-B6CBBBB62ED6}" srcOrd="1" destOrd="0" presId="urn:microsoft.com/office/officeart/2005/8/layout/chevron2"/>
    <dgm:cxn modelId="{5FB7E6EF-15C8-4A1B-8831-CDCBEEDD7662}" type="presParOf" srcId="{A3131E7F-00A5-4D41-A7FD-2DADB38BAC45}" destId="{F3CF7F71-EE6F-460F-9749-635CBA9504EF}" srcOrd="1" destOrd="0" presId="urn:microsoft.com/office/officeart/2005/8/layout/chevron2"/>
    <dgm:cxn modelId="{523DB7A7-059B-49DC-9BE8-28393B8EB9E4}" type="presParOf" srcId="{A3131E7F-00A5-4D41-A7FD-2DADB38BAC45}" destId="{2D06088C-644E-4D6A-AF91-6259C3029855}" srcOrd="2" destOrd="0" presId="urn:microsoft.com/office/officeart/2005/8/layout/chevron2"/>
    <dgm:cxn modelId="{1549626F-C74C-4EA7-9005-7FD9D4254EA9}" type="presParOf" srcId="{2D06088C-644E-4D6A-AF91-6259C3029855}" destId="{6EF7A6FD-DC4A-4C20-BD4E-EC1D5524F2E7}" srcOrd="0" destOrd="0" presId="urn:microsoft.com/office/officeart/2005/8/layout/chevron2"/>
    <dgm:cxn modelId="{EDDE1FA7-959B-443B-A0FB-AE5B38D287BB}" type="presParOf" srcId="{2D06088C-644E-4D6A-AF91-6259C3029855}" destId="{1CC9EBF2-979A-4951-99E3-5F069250C328}" srcOrd="1" destOrd="0" presId="urn:microsoft.com/office/officeart/2005/8/layout/chevron2"/>
    <dgm:cxn modelId="{6F470EE3-3485-467A-9591-AA68333167FE}" type="presParOf" srcId="{A3131E7F-00A5-4D41-A7FD-2DADB38BAC45}" destId="{206D60A9-38E5-42CE-9961-1CB25B2F9E56}" srcOrd="3" destOrd="0" presId="urn:microsoft.com/office/officeart/2005/8/layout/chevron2"/>
    <dgm:cxn modelId="{E7F83A2B-3E09-4B0A-B433-25BEC09C201D}" type="presParOf" srcId="{A3131E7F-00A5-4D41-A7FD-2DADB38BAC45}" destId="{E899DF69-774C-489D-9F8B-9ED94269E353}" srcOrd="4" destOrd="0" presId="urn:microsoft.com/office/officeart/2005/8/layout/chevron2"/>
    <dgm:cxn modelId="{1A4871D9-5461-4503-B76B-C7D5ABB5636C}" type="presParOf" srcId="{E899DF69-774C-489D-9F8B-9ED94269E353}" destId="{D9B7A0D6-DE52-4660-A566-FA42240E6AD1}" srcOrd="0" destOrd="0" presId="urn:microsoft.com/office/officeart/2005/8/layout/chevron2"/>
    <dgm:cxn modelId="{57612C38-41DD-47AA-AE61-40B97DF6EA83}" type="presParOf" srcId="{E899DF69-774C-489D-9F8B-9ED94269E353}" destId="{4F90A23D-B6AE-42AE-BAE3-0BE215139DC3}" srcOrd="1" destOrd="0" presId="urn:microsoft.com/office/officeart/2005/8/layout/chevron2"/>
    <dgm:cxn modelId="{DC15C05F-19B3-4A1F-8BB4-AAD068703E08}" type="presParOf" srcId="{A3131E7F-00A5-4D41-A7FD-2DADB38BAC45}" destId="{E29B692F-778F-4887-9ADB-AB1C7FB720C9}" srcOrd="5" destOrd="0" presId="urn:microsoft.com/office/officeart/2005/8/layout/chevron2"/>
    <dgm:cxn modelId="{D7C443E8-49CA-49A0-8960-2769194E6FB6}" type="presParOf" srcId="{A3131E7F-00A5-4D41-A7FD-2DADB38BAC45}" destId="{CF93AC1C-82BD-496E-B7D9-00F30C7107F0}" srcOrd="6" destOrd="0" presId="urn:microsoft.com/office/officeart/2005/8/layout/chevron2"/>
    <dgm:cxn modelId="{EE654866-3371-46E1-A31E-27E4C031A4D6}" type="presParOf" srcId="{CF93AC1C-82BD-496E-B7D9-00F30C7107F0}" destId="{117A40CF-D712-4AAB-BE25-A4A9C6600450}" srcOrd="0" destOrd="0" presId="urn:microsoft.com/office/officeart/2005/8/layout/chevron2"/>
    <dgm:cxn modelId="{8EAD6538-3783-4025-858C-85BDD5792BE5}" type="presParOf" srcId="{CF93AC1C-82BD-496E-B7D9-00F30C7107F0}" destId="{948708CB-EF73-4D19-9432-455C0BCED72D}" srcOrd="1" destOrd="0" presId="urn:microsoft.com/office/officeart/2005/8/layout/chevron2"/>
    <dgm:cxn modelId="{0DDAC5BE-8FC1-461C-A60B-1B14716AB8BE}" type="presParOf" srcId="{A3131E7F-00A5-4D41-A7FD-2DADB38BAC45}" destId="{6A8F9872-223D-4878-8D35-91198753AD15}" srcOrd="7" destOrd="0" presId="urn:microsoft.com/office/officeart/2005/8/layout/chevron2"/>
    <dgm:cxn modelId="{04D03301-3A19-49A7-9357-1020D5209BD0}" type="presParOf" srcId="{A3131E7F-00A5-4D41-A7FD-2DADB38BAC45}" destId="{D6716C35-1A48-448C-AE5F-A1894AAFEDF1}" srcOrd="8" destOrd="0" presId="urn:microsoft.com/office/officeart/2005/8/layout/chevron2"/>
    <dgm:cxn modelId="{AF9D83EC-18B9-4F97-9EFC-C82E77181BFB}" type="presParOf" srcId="{D6716C35-1A48-448C-AE5F-A1894AAFEDF1}" destId="{03087936-5C70-4923-BDB7-AAEE13A51B11}" srcOrd="0" destOrd="0" presId="urn:microsoft.com/office/officeart/2005/8/layout/chevron2"/>
    <dgm:cxn modelId="{09DE1C17-EACB-4B44-B269-BD985C28C1E1}" type="presParOf" srcId="{D6716C35-1A48-448C-AE5F-A1894AAFEDF1}" destId="{C44E7B4B-0A12-41BD-9DDC-9149A19D2C3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FA4DD9-B552-F049-8E4B-3C24083DF61F}"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A753AD5D-D5F3-1A4C-B0C4-156020AE46D7}">
      <dgm:prSet phldrT="[Text]"/>
      <dgm:spPr/>
      <dgm:t>
        <a:bodyPr/>
        <a:lstStyle/>
        <a:p>
          <a:r>
            <a:rPr lang="en-US" dirty="0"/>
            <a:t>Legal Basis</a:t>
          </a:r>
        </a:p>
      </dgm:t>
    </dgm:pt>
    <dgm:pt modelId="{535E7DED-10DE-C244-9659-79F7D86F2B49}" type="parTrans" cxnId="{16191A37-0E40-5F4D-A36B-06FE023A4916}">
      <dgm:prSet/>
      <dgm:spPr/>
      <dgm:t>
        <a:bodyPr/>
        <a:lstStyle/>
        <a:p>
          <a:endParaRPr lang="en-US"/>
        </a:p>
      </dgm:t>
    </dgm:pt>
    <dgm:pt modelId="{F17E2C4E-DC69-5D42-B1E9-133602B3FCE5}" type="sibTrans" cxnId="{16191A37-0E40-5F4D-A36B-06FE023A4916}">
      <dgm:prSet/>
      <dgm:spPr/>
      <dgm:t>
        <a:bodyPr/>
        <a:lstStyle/>
        <a:p>
          <a:endParaRPr lang="en-US"/>
        </a:p>
      </dgm:t>
    </dgm:pt>
    <dgm:pt modelId="{64045C36-A5CE-6447-9BEA-6389A864EB38}">
      <dgm:prSet phldrT="[Text]" custT="1"/>
      <dgm:spPr/>
      <dgm:t>
        <a:bodyPr/>
        <a:lstStyle/>
        <a:p>
          <a:pPr algn="l"/>
          <a:r>
            <a:rPr lang="en-US" sz="3200" dirty="0" err="1">
              <a:latin typeface="Calibri" panose="020F0502020204030204" pitchFamily="34" charset="0"/>
              <a:cs typeface="Calibri" panose="020F0502020204030204" pitchFamily="34" charset="0"/>
            </a:rPr>
            <a:t>Prakas</a:t>
          </a:r>
          <a:r>
            <a:rPr lang="en-US" sz="3200" dirty="0">
              <a:latin typeface="Calibri" panose="020F0502020204030204" pitchFamily="34" charset="0"/>
              <a:cs typeface="Calibri" panose="020F0502020204030204" pitchFamily="34" charset="0"/>
            </a:rPr>
            <a:t> 099 on Arbitration Council, Article 46 and 47</a:t>
          </a:r>
        </a:p>
      </dgm:t>
    </dgm:pt>
    <dgm:pt modelId="{143A8AB7-6235-0046-85E4-5FC5DC828981}" type="parTrans" cxnId="{ECD190B2-3008-004D-B7CA-FE4FB37FFC29}">
      <dgm:prSet/>
      <dgm:spPr/>
      <dgm:t>
        <a:bodyPr/>
        <a:lstStyle/>
        <a:p>
          <a:endParaRPr lang="en-US"/>
        </a:p>
      </dgm:t>
    </dgm:pt>
    <dgm:pt modelId="{F1209C7D-46DA-E443-BADC-816636CF0282}" type="sibTrans" cxnId="{ECD190B2-3008-004D-B7CA-FE4FB37FFC29}">
      <dgm:prSet/>
      <dgm:spPr/>
      <dgm:t>
        <a:bodyPr/>
        <a:lstStyle/>
        <a:p>
          <a:endParaRPr lang="en-US"/>
        </a:p>
      </dgm:t>
    </dgm:pt>
    <dgm:pt modelId="{36679560-FC36-894F-BFA6-E0ABCBCAC029}">
      <dgm:prSet phldrT="[Text]" custT="1"/>
      <dgm:spPr/>
      <dgm:t>
        <a:bodyPr/>
        <a:lstStyle/>
        <a:p>
          <a:pPr algn="l"/>
          <a:r>
            <a:rPr lang="en-US" sz="3600" dirty="0">
              <a:latin typeface="Calibri" panose="020F0502020204030204" pitchFamily="34" charset="0"/>
              <a:cs typeface="Calibri" panose="020F0502020204030204" pitchFamily="34" charset="0"/>
            </a:rPr>
            <a:t>Code of Civil Procedures: Compulsory Execution, Article 353</a:t>
          </a:r>
        </a:p>
      </dgm:t>
    </dgm:pt>
    <dgm:pt modelId="{43198F3A-37A0-F44E-990A-9FC884FB8F49}" type="parTrans" cxnId="{43C917A8-6858-A846-91DC-56078CDA930E}">
      <dgm:prSet/>
      <dgm:spPr/>
      <dgm:t>
        <a:bodyPr/>
        <a:lstStyle/>
        <a:p>
          <a:endParaRPr lang="en-US"/>
        </a:p>
      </dgm:t>
    </dgm:pt>
    <dgm:pt modelId="{C93D3B40-3654-E846-B037-C3A925B1CF42}" type="sibTrans" cxnId="{43C917A8-6858-A846-91DC-56078CDA930E}">
      <dgm:prSet/>
      <dgm:spPr/>
      <dgm:t>
        <a:bodyPr/>
        <a:lstStyle/>
        <a:p>
          <a:endParaRPr lang="en-US"/>
        </a:p>
      </dgm:t>
    </dgm:pt>
    <dgm:pt modelId="{50E6E489-A934-4443-9C44-AF0EC6FD96C6}" type="pres">
      <dgm:prSet presAssocID="{BDFA4DD9-B552-F049-8E4B-3C24083DF61F}" presName="linear" presStyleCnt="0">
        <dgm:presLayoutVars>
          <dgm:dir/>
          <dgm:animLvl val="lvl"/>
          <dgm:resizeHandles val="exact"/>
        </dgm:presLayoutVars>
      </dgm:prSet>
      <dgm:spPr/>
    </dgm:pt>
    <dgm:pt modelId="{E554EC92-E901-C946-A454-3C4EF30F8079}" type="pres">
      <dgm:prSet presAssocID="{A753AD5D-D5F3-1A4C-B0C4-156020AE46D7}" presName="parentLin" presStyleCnt="0"/>
      <dgm:spPr/>
    </dgm:pt>
    <dgm:pt modelId="{383AFBDB-BAFC-3845-8D29-D7D134D0E7FF}" type="pres">
      <dgm:prSet presAssocID="{A753AD5D-D5F3-1A4C-B0C4-156020AE46D7}" presName="parentLeftMargin" presStyleLbl="node1" presStyleIdx="0" presStyleCnt="1"/>
      <dgm:spPr/>
    </dgm:pt>
    <dgm:pt modelId="{6FBBF033-0D6A-224D-BE22-8ABDA09FE99D}" type="pres">
      <dgm:prSet presAssocID="{A753AD5D-D5F3-1A4C-B0C4-156020AE46D7}" presName="parentText" presStyleLbl="node1" presStyleIdx="0" presStyleCnt="1" custScaleX="122241">
        <dgm:presLayoutVars>
          <dgm:chMax val="0"/>
          <dgm:bulletEnabled val="1"/>
        </dgm:presLayoutVars>
      </dgm:prSet>
      <dgm:spPr/>
    </dgm:pt>
    <dgm:pt modelId="{1B6C81EE-5723-004F-891C-7B4351F21592}" type="pres">
      <dgm:prSet presAssocID="{A753AD5D-D5F3-1A4C-B0C4-156020AE46D7}" presName="negativeSpace" presStyleCnt="0"/>
      <dgm:spPr/>
    </dgm:pt>
    <dgm:pt modelId="{DA95A75D-EDAA-AB41-9D93-31B5F5527F5B}" type="pres">
      <dgm:prSet presAssocID="{A753AD5D-D5F3-1A4C-B0C4-156020AE46D7}" presName="childText" presStyleLbl="conFgAcc1" presStyleIdx="0" presStyleCnt="1">
        <dgm:presLayoutVars>
          <dgm:bulletEnabled val="1"/>
        </dgm:presLayoutVars>
      </dgm:prSet>
      <dgm:spPr/>
    </dgm:pt>
  </dgm:ptLst>
  <dgm:cxnLst>
    <dgm:cxn modelId="{16191A37-0E40-5F4D-A36B-06FE023A4916}" srcId="{BDFA4DD9-B552-F049-8E4B-3C24083DF61F}" destId="{A753AD5D-D5F3-1A4C-B0C4-156020AE46D7}" srcOrd="0" destOrd="0" parTransId="{535E7DED-10DE-C244-9659-79F7D86F2B49}" sibTransId="{F17E2C4E-DC69-5D42-B1E9-133602B3FCE5}"/>
    <dgm:cxn modelId="{8C7F0C71-78D9-5841-9DC6-52689F5B1616}" type="presOf" srcId="{36679560-FC36-894F-BFA6-E0ABCBCAC029}" destId="{DA95A75D-EDAA-AB41-9D93-31B5F5527F5B}" srcOrd="0" destOrd="1" presId="urn:microsoft.com/office/officeart/2005/8/layout/list1"/>
    <dgm:cxn modelId="{F17B0157-7B26-AD42-8C4D-6DA75CA15BE7}" type="presOf" srcId="{A753AD5D-D5F3-1A4C-B0C4-156020AE46D7}" destId="{6FBBF033-0D6A-224D-BE22-8ABDA09FE99D}" srcOrd="1" destOrd="0" presId="urn:microsoft.com/office/officeart/2005/8/layout/list1"/>
    <dgm:cxn modelId="{43C917A8-6858-A846-91DC-56078CDA930E}" srcId="{A753AD5D-D5F3-1A4C-B0C4-156020AE46D7}" destId="{36679560-FC36-894F-BFA6-E0ABCBCAC029}" srcOrd="1" destOrd="0" parTransId="{43198F3A-37A0-F44E-990A-9FC884FB8F49}" sibTransId="{C93D3B40-3654-E846-B037-C3A925B1CF42}"/>
    <dgm:cxn modelId="{ECD190B2-3008-004D-B7CA-FE4FB37FFC29}" srcId="{A753AD5D-D5F3-1A4C-B0C4-156020AE46D7}" destId="{64045C36-A5CE-6447-9BEA-6389A864EB38}" srcOrd="0" destOrd="0" parTransId="{143A8AB7-6235-0046-85E4-5FC5DC828981}" sibTransId="{F1209C7D-46DA-E443-BADC-816636CF0282}"/>
    <dgm:cxn modelId="{A904AED4-A777-EE47-AF61-C23C83F33F77}" type="presOf" srcId="{A753AD5D-D5F3-1A4C-B0C4-156020AE46D7}" destId="{383AFBDB-BAFC-3845-8D29-D7D134D0E7FF}" srcOrd="0" destOrd="0" presId="urn:microsoft.com/office/officeart/2005/8/layout/list1"/>
    <dgm:cxn modelId="{8C11B7D8-9F01-BA41-BFD1-7713958A3433}" type="presOf" srcId="{BDFA4DD9-B552-F049-8E4B-3C24083DF61F}" destId="{50E6E489-A934-4443-9C44-AF0EC6FD96C6}" srcOrd="0" destOrd="0" presId="urn:microsoft.com/office/officeart/2005/8/layout/list1"/>
    <dgm:cxn modelId="{FC89D5E9-EBE9-994C-BFC8-BBE61A4C85F4}" type="presOf" srcId="{64045C36-A5CE-6447-9BEA-6389A864EB38}" destId="{DA95A75D-EDAA-AB41-9D93-31B5F5527F5B}" srcOrd="0" destOrd="0" presId="urn:microsoft.com/office/officeart/2005/8/layout/list1"/>
    <dgm:cxn modelId="{E743D0BC-B834-4E44-A5CA-6C86B2B0ED31}" type="presParOf" srcId="{50E6E489-A934-4443-9C44-AF0EC6FD96C6}" destId="{E554EC92-E901-C946-A454-3C4EF30F8079}" srcOrd="0" destOrd="0" presId="urn:microsoft.com/office/officeart/2005/8/layout/list1"/>
    <dgm:cxn modelId="{7DCC4154-9CB0-0647-987C-B27E05FBC630}" type="presParOf" srcId="{E554EC92-E901-C946-A454-3C4EF30F8079}" destId="{383AFBDB-BAFC-3845-8D29-D7D134D0E7FF}" srcOrd="0" destOrd="0" presId="urn:microsoft.com/office/officeart/2005/8/layout/list1"/>
    <dgm:cxn modelId="{FE440E7F-3427-A448-9CCD-0ACFDC1D1294}" type="presParOf" srcId="{E554EC92-E901-C946-A454-3C4EF30F8079}" destId="{6FBBF033-0D6A-224D-BE22-8ABDA09FE99D}" srcOrd="1" destOrd="0" presId="urn:microsoft.com/office/officeart/2005/8/layout/list1"/>
    <dgm:cxn modelId="{A918F4E1-BC35-DE4E-8389-B51EB07DD3B6}" type="presParOf" srcId="{50E6E489-A934-4443-9C44-AF0EC6FD96C6}" destId="{1B6C81EE-5723-004F-891C-7B4351F21592}" srcOrd="1" destOrd="0" presId="urn:microsoft.com/office/officeart/2005/8/layout/list1"/>
    <dgm:cxn modelId="{664C0643-8B40-624F-A213-BA7A0564C717}" type="presParOf" srcId="{50E6E489-A934-4443-9C44-AF0EC6FD96C6}" destId="{DA95A75D-EDAA-AB41-9D93-31B5F5527F5B}"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FA4DD9-B552-F049-8E4B-3C24083DF61F}"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A753AD5D-D5F3-1A4C-B0C4-156020AE46D7}">
      <dgm:prSet phldrT="[Text]"/>
      <dgm:spPr/>
      <dgm:t>
        <a:bodyPr/>
        <a:lstStyle/>
        <a:p>
          <a:r>
            <a:rPr lang="en-US" dirty="0"/>
            <a:t>Decision of the Court on BAA</a:t>
          </a:r>
        </a:p>
      </dgm:t>
    </dgm:pt>
    <dgm:pt modelId="{535E7DED-10DE-C244-9659-79F7D86F2B49}" type="parTrans" cxnId="{16191A37-0E40-5F4D-A36B-06FE023A4916}">
      <dgm:prSet/>
      <dgm:spPr/>
      <dgm:t>
        <a:bodyPr/>
        <a:lstStyle/>
        <a:p>
          <a:endParaRPr lang="en-US"/>
        </a:p>
      </dgm:t>
    </dgm:pt>
    <dgm:pt modelId="{F17E2C4E-DC69-5D42-B1E9-133602B3FCE5}" type="sibTrans" cxnId="{16191A37-0E40-5F4D-A36B-06FE023A4916}">
      <dgm:prSet/>
      <dgm:spPr/>
      <dgm:t>
        <a:bodyPr/>
        <a:lstStyle/>
        <a:p>
          <a:endParaRPr lang="en-US"/>
        </a:p>
      </dgm:t>
    </dgm:pt>
    <dgm:pt modelId="{64045C36-A5CE-6447-9BEA-6389A864EB38}">
      <dgm:prSet phldrT="[Text]" custT="1"/>
      <dgm:spPr/>
      <dgm:t>
        <a:bodyPr/>
        <a:lstStyle/>
        <a:p>
          <a:pPr algn="l"/>
          <a:r>
            <a:rPr kumimoji="0" lang="en-US" altLang="en-US" sz="3600" b="0" i="0" u="none" strike="noStrike" cap="none" spc="0" normalizeH="0" baseline="0" noProof="0" dirty="0">
              <a:ln>
                <a:noFill/>
              </a:ln>
              <a:solidFill>
                <a:sysClr val="windowText" lastClr="000000"/>
              </a:solidFill>
              <a:effectLst/>
              <a:uLnTx/>
              <a:uFillTx/>
              <a:latin typeface="Calibri"/>
              <a:ea typeface="MS PGothic" panose="020B0600070205080204" pitchFamily="34" charset="-128"/>
              <a:cs typeface="+mn-cs"/>
            </a:rPr>
            <a:t>No formal data from the court</a:t>
          </a:r>
          <a:endParaRPr lang="en-US" sz="3600" dirty="0">
            <a:latin typeface="Calibri" panose="020F0502020204030204" pitchFamily="34" charset="0"/>
            <a:cs typeface="Calibri" panose="020F0502020204030204" pitchFamily="34" charset="0"/>
          </a:endParaRPr>
        </a:p>
      </dgm:t>
    </dgm:pt>
    <dgm:pt modelId="{143A8AB7-6235-0046-85E4-5FC5DC828981}" type="parTrans" cxnId="{ECD190B2-3008-004D-B7CA-FE4FB37FFC29}">
      <dgm:prSet/>
      <dgm:spPr/>
      <dgm:t>
        <a:bodyPr/>
        <a:lstStyle/>
        <a:p>
          <a:endParaRPr lang="en-US"/>
        </a:p>
      </dgm:t>
    </dgm:pt>
    <dgm:pt modelId="{F1209C7D-46DA-E443-BADC-816636CF0282}" type="sibTrans" cxnId="{ECD190B2-3008-004D-B7CA-FE4FB37FFC29}">
      <dgm:prSet/>
      <dgm:spPr/>
      <dgm:t>
        <a:bodyPr/>
        <a:lstStyle/>
        <a:p>
          <a:endParaRPr lang="en-US"/>
        </a:p>
      </dgm:t>
    </dgm:pt>
    <dgm:pt modelId="{2F35E26D-CE2A-4549-82C4-D0C50762D405}">
      <dgm:prSet/>
      <dgm:spPr/>
      <dgm:t>
        <a:bodyPr/>
        <a:lstStyle/>
        <a:p>
          <a:pPr algn="l"/>
          <a:r>
            <a:rPr kumimoji="0" lang="en-US" altLang="en-US" b="0" i="0" u="none" strike="noStrike" cap="none" spc="0" normalizeH="0" baseline="0" noProof="0" dirty="0">
              <a:ln>
                <a:noFill/>
              </a:ln>
              <a:solidFill>
                <a:sysClr val="windowText" lastClr="000000"/>
              </a:solidFill>
              <a:effectLst/>
              <a:uLnTx/>
              <a:uFillTx/>
              <a:latin typeface="Calibri"/>
              <a:ea typeface="MS PGothic" panose="020B0600070205080204" pitchFamily="34" charset="-128"/>
              <a:cs typeface="+mn-cs"/>
            </a:rPr>
            <a:t>22/11-Benjamat Construction with binding Arbitral Award issued on 21 March 2011. AC’s decision was upheld by the Court of Appeal. </a:t>
          </a:r>
        </a:p>
      </dgm:t>
    </dgm:pt>
    <dgm:pt modelId="{F748873E-D20C-014F-90EC-2BA1E664F2F8}" type="parTrans" cxnId="{E5D874E9-6529-4E4A-A491-404DF98D0F62}">
      <dgm:prSet/>
      <dgm:spPr/>
      <dgm:t>
        <a:bodyPr/>
        <a:lstStyle/>
        <a:p>
          <a:endParaRPr lang="en-US"/>
        </a:p>
      </dgm:t>
    </dgm:pt>
    <dgm:pt modelId="{B57DA3A0-50A6-3D43-8BBB-6F54466722A0}" type="sibTrans" cxnId="{E5D874E9-6529-4E4A-A491-404DF98D0F62}">
      <dgm:prSet/>
      <dgm:spPr/>
      <dgm:t>
        <a:bodyPr/>
        <a:lstStyle/>
        <a:p>
          <a:endParaRPr lang="en-US"/>
        </a:p>
      </dgm:t>
    </dgm:pt>
    <dgm:pt modelId="{50E6E489-A934-4443-9C44-AF0EC6FD96C6}" type="pres">
      <dgm:prSet presAssocID="{BDFA4DD9-B552-F049-8E4B-3C24083DF61F}" presName="linear" presStyleCnt="0">
        <dgm:presLayoutVars>
          <dgm:dir/>
          <dgm:animLvl val="lvl"/>
          <dgm:resizeHandles val="exact"/>
        </dgm:presLayoutVars>
      </dgm:prSet>
      <dgm:spPr/>
    </dgm:pt>
    <dgm:pt modelId="{E554EC92-E901-C946-A454-3C4EF30F8079}" type="pres">
      <dgm:prSet presAssocID="{A753AD5D-D5F3-1A4C-B0C4-156020AE46D7}" presName="parentLin" presStyleCnt="0"/>
      <dgm:spPr/>
    </dgm:pt>
    <dgm:pt modelId="{383AFBDB-BAFC-3845-8D29-D7D134D0E7FF}" type="pres">
      <dgm:prSet presAssocID="{A753AD5D-D5F3-1A4C-B0C4-156020AE46D7}" presName="parentLeftMargin" presStyleLbl="node1" presStyleIdx="0" presStyleCnt="1"/>
      <dgm:spPr/>
    </dgm:pt>
    <dgm:pt modelId="{6FBBF033-0D6A-224D-BE22-8ABDA09FE99D}" type="pres">
      <dgm:prSet presAssocID="{A753AD5D-D5F3-1A4C-B0C4-156020AE46D7}" presName="parentText" presStyleLbl="node1" presStyleIdx="0" presStyleCnt="1" custScaleX="122241">
        <dgm:presLayoutVars>
          <dgm:chMax val="0"/>
          <dgm:bulletEnabled val="1"/>
        </dgm:presLayoutVars>
      </dgm:prSet>
      <dgm:spPr/>
    </dgm:pt>
    <dgm:pt modelId="{1B6C81EE-5723-004F-891C-7B4351F21592}" type="pres">
      <dgm:prSet presAssocID="{A753AD5D-D5F3-1A4C-B0C4-156020AE46D7}" presName="negativeSpace" presStyleCnt="0"/>
      <dgm:spPr/>
    </dgm:pt>
    <dgm:pt modelId="{DA95A75D-EDAA-AB41-9D93-31B5F5527F5B}" type="pres">
      <dgm:prSet presAssocID="{A753AD5D-D5F3-1A4C-B0C4-156020AE46D7}" presName="childText" presStyleLbl="conFgAcc1" presStyleIdx="0" presStyleCnt="1">
        <dgm:presLayoutVars>
          <dgm:bulletEnabled val="1"/>
        </dgm:presLayoutVars>
      </dgm:prSet>
      <dgm:spPr/>
    </dgm:pt>
  </dgm:ptLst>
  <dgm:cxnLst>
    <dgm:cxn modelId="{A14B5404-8CDA-7B4C-A423-98B59CA556CC}" type="presOf" srcId="{2F35E26D-CE2A-4549-82C4-D0C50762D405}" destId="{DA95A75D-EDAA-AB41-9D93-31B5F5527F5B}" srcOrd="0" destOrd="1" presId="urn:microsoft.com/office/officeart/2005/8/layout/list1"/>
    <dgm:cxn modelId="{16191A37-0E40-5F4D-A36B-06FE023A4916}" srcId="{BDFA4DD9-B552-F049-8E4B-3C24083DF61F}" destId="{A753AD5D-D5F3-1A4C-B0C4-156020AE46D7}" srcOrd="0" destOrd="0" parTransId="{535E7DED-10DE-C244-9659-79F7D86F2B49}" sibTransId="{F17E2C4E-DC69-5D42-B1E9-133602B3FCE5}"/>
    <dgm:cxn modelId="{F17B0157-7B26-AD42-8C4D-6DA75CA15BE7}" type="presOf" srcId="{A753AD5D-D5F3-1A4C-B0C4-156020AE46D7}" destId="{6FBBF033-0D6A-224D-BE22-8ABDA09FE99D}" srcOrd="1" destOrd="0" presId="urn:microsoft.com/office/officeart/2005/8/layout/list1"/>
    <dgm:cxn modelId="{ECD190B2-3008-004D-B7CA-FE4FB37FFC29}" srcId="{A753AD5D-D5F3-1A4C-B0C4-156020AE46D7}" destId="{64045C36-A5CE-6447-9BEA-6389A864EB38}" srcOrd="0" destOrd="0" parTransId="{143A8AB7-6235-0046-85E4-5FC5DC828981}" sibTransId="{F1209C7D-46DA-E443-BADC-816636CF0282}"/>
    <dgm:cxn modelId="{A904AED4-A777-EE47-AF61-C23C83F33F77}" type="presOf" srcId="{A753AD5D-D5F3-1A4C-B0C4-156020AE46D7}" destId="{383AFBDB-BAFC-3845-8D29-D7D134D0E7FF}" srcOrd="0" destOrd="0" presId="urn:microsoft.com/office/officeart/2005/8/layout/list1"/>
    <dgm:cxn modelId="{8C11B7D8-9F01-BA41-BFD1-7713958A3433}" type="presOf" srcId="{BDFA4DD9-B552-F049-8E4B-3C24083DF61F}" destId="{50E6E489-A934-4443-9C44-AF0EC6FD96C6}" srcOrd="0" destOrd="0" presId="urn:microsoft.com/office/officeart/2005/8/layout/list1"/>
    <dgm:cxn modelId="{E5D874E9-6529-4E4A-A491-404DF98D0F62}" srcId="{A753AD5D-D5F3-1A4C-B0C4-156020AE46D7}" destId="{2F35E26D-CE2A-4549-82C4-D0C50762D405}" srcOrd="1" destOrd="0" parTransId="{F748873E-D20C-014F-90EC-2BA1E664F2F8}" sibTransId="{B57DA3A0-50A6-3D43-8BBB-6F54466722A0}"/>
    <dgm:cxn modelId="{FC89D5E9-EBE9-994C-BFC8-BBE61A4C85F4}" type="presOf" srcId="{64045C36-A5CE-6447-9BEA-6389A864EB38}" destId="{DA95A75D-EDAA-AB41-9D93-31B5F5527F5B}" srcOrd="0" destOrd="0" presId="urn:microsoft.com/office/officeart/2005/8/layout/list1"/>
    <dgm:cxn modelId="{E743D0BC-B834-4E44-A5CA-6C86B2B0ED31}" type="presParOf" srcId="{50E6E489-A934-4443-9C44-AF0EC6FD96C6}" destId="{E554EC92-E901-C946-A454-3C4EF30F8079}" srcOrd="0" destOrd="0" presId="urn:microsoft.com/office/officeart/2005/8/layout/list1"/>
    <dgm:cxn modelId="{7DCC4154-9CB0-0647-987C-B27E05FBC630}" type="presParOf" srcId="{E554EC92-E901-C946-A454-3C4EF30F8079}" destId="{383AFBDB-BAFC-3845-8D29-D7D134D0E7FF}" srcOrd="0" destOrd="0" presId="urn:microsoft.com/office/officeart/2005/8/layout/list1"/>
    <dgm:cxn modelId="{FE440E7F-3427-A448-9CCD-0ACFDC1D1294}" type="presParOf" srcId="{E554EC92-E901-C946-A454-3C4EF30F8079}" destId="{6FBBF033-0D6A-224D-BE22-8ABDA09FE99D}" srcOrd="1" destOrd="0" presId="urn:microsoft.com/office/officeart/2005/8/layout/list1"/>
    <dgm:cxn modelId="{A918F4E1-BC35-DE4E-8389-B51EB07DD3B6}" type="presParOf" srcId="{50E6E489-A934-4443-9C44-AF0EC6FD96C6}" destId="{1B6C81EE-5723-004F-891C-7B4351F21592}" srcOrd="1" destOrd="0" presId="urn:microsoft.com/office/officeart/2005/8/layout/list1"/>
    <dgm:cxn modelId="{664C0643-8B40-624F-A213-BA7A0564C717}" type="presParOf" srcId="{50E6E489-A934-4443-9C44-AF0EC6FD96C6}" destId="{DA95A75D-EDAA-AB41-9D93-31B5F5527F5B}"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D19BD5-DF99-4C86-8623-56169F015E5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2EB89BD-1BC5-4FBF-9C5F-6FA8BD8904E0}">
      <dgm:prSet phldrT="[Text]" custT="1"/>
      <dgm:spPr/>
      <dgm:t>
        <a:bodyPr/>
        <a:lstStyle/>
        <a:p>
          <a:pPr>
            <a:buFont typeface="Arial" charset="0"/>
            <a:buChar char="•"/>
          </a:pPr>
          <a:r>
            <a:rPr lang="en-AU" sz="1800" dirty="0">
              <a:latin typeface="Calibri" panose="020F0502020204030204" pitchFamily="34" charset="0"/>
              <a:cs typeface="Calibri" panose="020F0502020204030204" pitchFamily="34" charset="0"/>
            </a:rPr>
            <a:t>AC has handled 3,042 cases by end of 2022 (covering over 1.18 million workers and hundreds of enterprises)</a:t>
          </a:r>
          <a:endParaRPr lang="en-US" sz="1800" dirty="0"/>
        </a:p>
      </dgm:t>
    </dgm:pt>
    <dgm:pt modelId="{A75B7014-5E2B-47CE-94B9-EBDAC5E25C94}" type="parTrans" cxnId="{8A240AC1-5E73-4CDC-B095-3CD7B05AAD03}">
      <dgm:prSet/>
      <dgm:spPr/>
      <dgm:t>
        <a:bodyPr/>
        <a:lstStyle/>
        <a:p>
          <a:endParaRPr lang="en-US" sz="1800"/>
        </a:p>
      </dgm:t>
    </dgm:pt>
    <dgm:pt modelId="{0FDE5C6D-DD46-4B3F-92F0-34BFE9013AEB}" type="sibTrans" cxnId="{8A240AC1-5E73-4CDC-B095-3CD7B05AAD03}">
      <dgm:prSet/>
      <dgm:spPr/>
      <dgm:t>
        <a:bodyPr/>
        <a:lstStyle/>
        <a:p>
          <a:endParaRPr lang="en-US" sz="1800"/>
        </a:p>
      </dgm:t>
    </dgm:pt>
    <dgm:pt modelId="{995FC348-E727-4412-9BB5-7D2819924B96}">
      <dgm:prSet phldrT="[Text]" custT="1"/>
      <dgm:spPr/>
      <dgm:t>
        <a:bodyPr/>
        <a:lstStyle/>
        <a:p>
          <a:r>
            <a:rPr lang="en-AU" sz="1800" dirty="0">
              <a:latin typeface="Calibri" panose="020F0502020204030204" pitchFamily="34" charset="0"/>
              <a:cs typeface="Calibri" panose="020F0502020204030204" pitchFamily="34" charset="0"/>
            </a:rPr>
            <a:t>Resolution Success Rate is 75.16%</a:t>
          </a:r>
          <a:endParaRPr lang="en-US" sz="1800" dirty="0"/>
        </a:p>
      </dgm:t>
    </dgm:pt>
    <dgm:pt modelId="{23BBE4B3-2DC4-426A-B44F-89C5BB6A0C22}" type="parTrans" cxnId="{B06A0CB3-6D13-4D76-8643-3F381672F2E4}">
      <dgm:prSet/>
      <dgm:spPr/>
      <dgm:t>
        <a:bodyPr/>
        <a:lstStyle/>
        <a:p>
          <a:endParaRPr lang="en-US" sz="1800"/>
        </a:p>
      </dgm:t>
    </dgm:pt>
    <dgm:pt modelId="{11F3204F-A832-4FAF-B184-724CF71A0885}" type="sibTrans" cxnId="{B06A0CB3-6D13-4D76-8643-3F381672F2E4}">
      <dgm:prSet/>
      <dgm:spPr/>
      <dgm:t>
        <a:bodyPr/>
        <a:lstStyle/>
        <a:p>
          <a:endParaRPr lang="en-US" sz="1800"/>
        </a:p>
      </dgm:t>
    </dgm:pt>
    <dgm:pt modelId="{D4E31DAF-15A0-453A-9D30-3359479A7545}">
      <dgm:prSet phldrT="[Text]" custT="1"/>
      <dgm:spPr/>
      <dgm:t>
        <a:bodyPr/>
        <a:lstStyle/>
        <a:p>
          <a:pPr>
            <a:buFont typeface="Arial" charset="0"/>
            <a:buChar char="•"/>
          </a:pPr>
          <a:r>
            <a:rPr lang="en-AU" sz="1800" dirty="0">
              <a:latin typeface="Calibri" panose="020F0502020204030204" pitchFamily="34" charset="0"/>
              <a:cs typeface="Calibri" panose="020F0502020204030204" pitchFamily="34" charset="0"/>
            </a:rPr>
            <a:t>Arbitral Awards Issued is 2106 cases and Agreements reached is 935 cases</a:t>
          </a:r>
          <a:endParaRPr lang="en-US" sz="1800" dirty="0"/>
        </a:p>
      </dgm:t>
    </dgm:pt>
    <dgm:pt modelId="{40DD0891-1EFE-4B39-BD33-046DA2C5E1F6}" type="parTrans" cxnId="{6957E89F-1868-4199-B2D7-46FC9D535A24}">
      <dgm:prSet/>
      <dgm:spPr/>
      <dgm:t>
        <a:bodyPr/>
        <a:lstStyle/>
        <a:p>
          <a:endParaRPr lang="en-US" sz="1800"/>
        </a:p>
      </dgm:t>
    </dgm:pt>
    <dgm:pt modelId="{8450D07F-4E0B-44F1-B4CA-26771751450A}" type="sibTrans" cxnId="{6957E89F-1868-4199-B2D7-46FC9D535A24}">
      <dgm:prSet/>
      <dgm:spPr/>
      <dgm:t>
        <a:bodyPr/>
        <a:lstStyle/>
        <a:p>
          <a:endParaRPr lang="en-US" sz="1800"/>
        </a:p>
      </dgm:t>
    </dgm:pt>
    <dgm:pt modelId="{2EA76406-5947-4661-ABE2-B4ECD4DEF894}">
      <dgm:prSet custT="1"/>
      <dgm:spPr/>
      <dgm:t>
        <a:bodyPr/>
        <a:lstStyle/>
        <a:p>
          <a:r>
            <a:rPr lang="en-US" sz="1800" dirty="0">
              <a:latin typeface="Calibri" panose="020F0502020204030204" pitchFamily="34" charset="0"/>
              <a:cs typeface="Calibri" panose="020F0502020204030204" pitchFamily="34" charset="0"/>
            </a:rPr>
            <a:t>Average # of days of dispute resolution: 22 days</a:t>
          </a:r>
          <a:endParaRPr lang="en-US" sz="1800" dirty="0"/>
        </a:p>
      </dgm:t>
    </dgm:pt>
    <dgm:pt modelId="{03F07ECE-16C1-4023-9BAC-6FE4184D2B23}" type="parTrans" cxnId="{634BAB99-6E0C-4C44-8AD6-923A797D0D38}">
      <dgm:prSet/>
      <dgm:spPr/>
      <dgm:t>
        <a:bodyPr/>
        <a:lstStyle/>
        <a:p>
          <a:endParaRPr lang="en-US" sz="1800"/>
        </a:p>
      </dgm:t>
    </dgm:pt>
    <dgm:pt modelId="{DBDCBC2E-0EEA-425A-8560-75BDE071FC5E}" type="sibTrans" cxnId="{634BAB99-6E0C-4C44-8AD6-923A797D0D38}">
      <dgm:prSet/>
      <dgm:spPr/>
      <dgm:t>
        <a:bodyPr/>
        <a:lstStyle/>
        <a:p>
          <a:endParaRPr lang="en-US" sz="1800"/>
        </a:p>
      </dgm:t>
    </dgm:pt>
    <dgm:pt modelId="{66D2539C-92F7-4718-BE8D-0DD2D95400B5}">
      <dgm:prSet custT="1"/>
      <dgm:spPr/>
      <dgm:t>
        <a:bodyPr/>
        <a:lstStyle/>
        <a:p>
          <a:r>
            <a:rPr lang="en-AU" sz="1800" dirty="0">
              <a:latin typeface="Calibri" panose="020F0502020204030204" pitchFamily="34" charset="0"/>
              <a:cs typeface="Calibri" panose="020F0502020204030204" pitchFamily="34" charset="0"/>
              <a:sym typeface="Wingdings" pitchFamily="2" charset="2"/>
            </a:rPr>
            <a:t>No backlog of cases (All registered cases are </a:t>
          </a:r>
          <a:r>
            <a:rPr lang="en-AU" sz="1800">
              <a:latin typeface="Calibri" panose="020F0502020204030204" pitchFamily="34" charset="0"/>
              <a:cs typeface="Calibri" panose="020F0502020204030204" pitchFamily="34" charset="0"/>
              <a:sym typeface="Wingdings" pitchFamily="2" charset="2"/>
            </a:rPr>
            <a:t>properly resolved </a:t>
          </a:r>
          <a:r>
            <a:rPr lang="en-AU" sz="1800" dirty="0">
              <a:latin typeface="Calibri" panose="020F0502020204030204" pitchFamily="34" charset="0"/>
              <a:cs typeface="Calibri" panose="020F0502020204030204" pitchFamily="34" charset="0"/>
              <a:sym typeface="Wingdings" pitchFamily="2" charset="2"/>
            </a:rPr>
            <a:t>without remaining)</a:t>
          </a:r>
          <a:endParaRPr lang="en-US" sz="1800" dirty="0"/>
        </a:p>
      </dgm:t>
    </dgm:pt>
    <dgm:pt modelId="{18C163A4-AD24-4D14-A249-5D8ECB93D6EE}" type="parTrans" cxnId="{B7B2C524-6966-49C1-AE55-B04041C8165A}">
      <dgm:prSet/>
      <dgm:spPr/>
      <dgm:t>
        <a:bodyPr/>
        <a:lstStyle/>
        <a:p>
          <a:endParaRPr lang="en-US" sz="1800"/>
        </a:p>
      </dgm:t>
    </dgm:pt>
    <dgm:pt modelId="{AABAABCA-DF4C-4CB3-A3DC-0C0EB93E41FA}" type="sibTrans" cxnId="{B7B2C524-6966-49C1-AE55-B04041C8165A}">
      <dgm:prSet/>
      <dgm:spPr/>
      <dgm:t>
        <a:bodyPr/>
        <a:lstStyle/>
        <a:p>
          <a:endParaRPr lang="en-US" sz="1800"/>
        </a:p>
      </dgm:t>
    </dgm:pt>
    <dgm:pt modelId="{0E90756D-F032-47A5-9117-9836D070BA44}">
      <dgm:prSet custT="1"/>
      <dgm:spPr/>
      <dgm:t>
        <a:bodyPr/>
        <a:lstStyle/>
        <a:p>
          <a:r>
            <a:rPr lang="en-US" sz="1800">
              <a:latin typeface="Calibri" panose="020F0502020204030204" pitchFamily="34" charset="0"/>
              <a:cs typeface="Calibri" panose="020F0502020204030204" pitchFamily="34" charset="0"/>
            </a:rPr>
            <a:t>The AC process is efficient and cost-free to parties</a:t>
          </a:r>
          <a:endParaRPr lang="en-US" sz="1800"/>
        </a:p>
      </dgm:t>
    </dgm:pt>
    <dgm:pt modelId="{23405F56-D2B9-4762-867D-C012C44FBE0C}" type="parTrans" cxnId="{99C458C9-F639-436D-9BE3-B4E1290F2997}">
      <dgm:prSet/>
      <dgm:spPr/>
      <dgm:t>
        <a:bodyPr/>
        <a:lstStyle/>
        <a:p>
          <a:endParaRPr lang="en-US" sz="1800"/>
        </a:p>
      </dgm:t>
    </dgm:pt>
    <dgm:pt modelId="{AFEC6F4E-F621-4B37-83A2-AE016C8310E3}" type="sibTrans" cxnId="{99C458C9-F639-436D-9BE3-B4E1290F2997}">
      <dgm:prSet/>
      <dgm:spPr/>
      <dgm:t>
        <a:bodyPr/>
        <a:lstStyle/>
        <a:p>
          <a:endParaRPr lang="en-US" sz="1800"/>
        </a:p>
      </dgm:t>
    </dgm:pt>
    <dgm:pt modelId="{52C169C1-530D-4BD0-BDA6-13B42FAB93BD}" type="pres">
      <dgm:prSet presAssocID="{2FD19BD5-DF99-4C86-8623-56169F015E51}" presName="linear" presStyleCnt="0">
        <dgm:presLayoutVars>
          <dgm:dir/>
          <dgm:animLvl val="lvl"/>
          <dgm:resizeHandles val="exact"/>
        </dgm:presLayoutVars>
      </dgm:prSet>
      <dgm:spPr/>
    </dgm:pt>
    <dgm:pt modelId="{31DCA445-EE26-4CC1-BE60-018E8B0B9569}" type="pres">
      <dgm:prSet presAssocID="{D2EB89BD-1BC5-4FBF-9C5F-6FA8BD8904E0}" presName="parentLin" presStyleCnt="0"/>
      <dgm:spPr/>
    </dgm:pt>
    <dgm:pt modelId="{FA5BB937-0936-443C-ABDA-A8045F112141}" type="pres">
      <dgm:prSet presAssocID="{D2EB89BD-1BC5-4FBF-9C5F-6FA8BD8904E0}" presName="parentLeftMargin" presStyleLbl="node1" presStyleIdx="0" presStyleCnt="6"/>
      <dgm:spPr/>
    </dgm:pt>
    <dgm:pt modelId="{BC621DE4-809D-47A5-8D36-76CB2909A33F}" type="pres">
      <dgm:prSet presAssocID="{D2EB89BD-1BC5-4FBF-9C5F-6FA8BD8904E0}" presName="parentText" presStyleLbl="node1" presStyleIdx="0" presStyleCnt="6">
        <dgm:presLayoutVars>
          <dgm:chMax val="0"/>
          <dgm:bulletEnabled val="1"/>
        </dgm:presLayoutVars>
      </dgm:prSet>
      <dgm:spPr/>
    </dgm:pt>
    <dgm:pt modelId="{FB4698DD-CFE1-4527-A985-652F0ECDE7C9}" type="pres">
      <dgm:prSet presAssocID="{D2EB89BD-1BC5-4FBF-9C5F-6FA8BD8904E0}" presName="negativeSpace" presStyleCnt="0"/>
      <dgm:spPr/>
    </dgm:pt>
    <dgm:pt modelId="{CD0678B2-41EB-4DE3-9187-041EBA9FB1D2}" type="pres">
      <dgm:prSet presAssocID="{D2EB89BD-1BC5-4FBF-9C5F-6FA8BD8904E0}" presName="childText" presStyleLbl="conFgAcc1" presStyleIdx="0" presStyleCnt="6">
        <dgm:presLayoutVars>
          <dgm:bulletEnabled val="1"/>
        </dgm:presLayoutVars>
      </dgm:prSet>
      <dgm:spPr/>
    </dgm:pt>
    <dgm:pt modelId="{A37CF6E5-A3D8-4D9A-899B-48CC1385AA6C}" type="pres">
      <dgm:prSet presAssocID="{0FDE5C6D-DD46-4B3F-92F0-34BFE9013AEB}" presName="spaceBetweenRectangles" presStyleCnt="0"/>
      <dgm:spPr/>
    </dgm:pt>
    <dgm:pt modelId="{049919DA-BBA1-4B68-AA2F-15FB0CD0569F}" type="pres">
      <dgm:prSet presAssocID="{995FC348-E727-4412-9BB5-7D2819924B96}" presName="parentLin" presStyleCnt="0"/>
      <dgm:spPr/>
    </dgm:pt>
    <dgm:pt modelId="{317900F9-ECE6-475E-A9BC-B8001A399904}" type="pres">
      <dgm:prSet presAssocID="{995FC348-E727-4412-9BB5-7D2819924B96}" presName="parentLeftMargin" presStyleLbl="node1" presStyleIdx="0" presStyleCnt="6"/>
      <dgm:spPr/>
    </dgm:pt>
    <dgm:pt modelId="{71B322D2-AAA8-4F85-8A60-C6243A2D37F4}" type="pres">
      <dgm:prSet presAssocID="{995FC348-E727-4412-9BB5-7D2819924B96}" presName="parentText" presStyleLbl="node1" presStyleIdx="1" presStyleCnt="6">
        <dgm:presLayoutVars>
          <dgm:chMax val="0"/>
          <dgm:bulletEnabled val="1"/>
        </dgm:presLayoutVars>
      </dgm:prSet>
      <dgm:spPr/>
    </dgm:pt>
    <dgm:pt modelId="{65CEE1BB-ED7A-4715-84C9-57A65293EE64}" type="pres">
      <dgm:prSet presAssocID="{995FC348-E727-4412-9BB5-7D2819924B96}" presName="negativeSpace" presStyleCnt="0"/>
      <dgm:spPr/>
    </dgm:pt>
    <dgm:pt modelId="{F2A71F9B-F35B-4E51-B163-F7D61E100CC0}" type="pres">
      <dgm:prSet presAssocID="{995FC348-E727-4412-9BB5-7D2819924B96}" presName="childText" presStyleLbl="conFgAcc1" presStyleIdx="1" presStyleCnt="6">
        <dgm:presLayoutVars>
          <dgm:bulletEnabled val="1"/>
        </dgm:presLayoutVars>
      </dgm:prSet>
      <dgm:spPr/>
    </dgm:pt>
    <dgm:pt modelId="{6B907C41-4FFD-4D15-A3D0-80E300C6833D}" type="pres">
      <dgm:prSet presAssocID="{11F3204F-A832-4FAF-B184-724CF71A0885}" presName="spaceBetweenRectangles" presStyleCnt="0"/>
      <dgm:spPr/>
    </dgm:pt>
    <dgm:pt modelId="{533A0C30-BFDD-446E-B2D0-85FFB3831CD0}" type="pres">
      <dgm:prSet presAssocID="{D4E31DAF-15A0-453A-9D30-3359479A7545}" presName="parentLin" presStyleCnt="0"/>
      <dgm:spPr/>
    </dgm:pt>
    <dgm:pt modelId="{B709129A-B591-4274-848E-30BF2751154B}" type="pres">
      <dgm:prSet presAssocID="{D4E31DAF-15A0-453A-9D30-3359479A7545}" presName="parentLeftMargin" presStyleLbl="node1" presStyleIdx="1" presStyleCnt="6"/>
      <dgm:spPr/>
    </dgm:pt>
    <dgm:pt modelId="{00526CF8-AA8E-4CF7-9D9E-5557D7308440}" type="pres">
      <dgm:prSet presAssocID="{D4E31DAF-15A0-453A-9D30-3359479A7545}" presName="parentText" presStyleLbl="node1" presStyleIdx="2" presStyleCnt="6">
        <dgm:presLayoutVars>
          <dgm:chMax val="0"/>
          <dgm:bulletEnabled val="1"/>
        </dgm:presLayoutVars>
      </dgm:prSet>
      <dgm:spPr/>
    </dgm:pt>
    <dgm:pt modelId="{34DA7BE1-0331-499E-8A5C-D779AE9B4301}" type="pres">
      <dgm:prSet presAssocID="{D4E31DAF-15A0-453A-9D30-3359479A7545}" presName="negativeSpace" presStyleCnt="0"/>
      <dgm:spPr/>
    </dgm:pt>
    <dgm:pt modelId="{742857BB-9F3F-4FCC-A2FC-1B22EC3CC6B5}" type="pres">
      <dgm:prSet presAssocID="{D4E31DAF-15A0-453A-9D30-3359479A7545}" presName="childText" presStyleLbl="conFgAcc1" presStyleIdx="2" presStyleCnt="6">
        <dgm:presLayoutVars>
          <dgm:bulletEnabled val="1"/>
        </dgm:presLayoutVars>
      </dgm:prSet>
      <dgm:spPr/>
    </dgm:pt>
    <dgm:pt modelId="{E6A8A3B6-B4D7-4499-874F-CD513066E832}" type="pres">
      <dgm:prSet presAssocID="{8450D07F-4E0B-44F1-B4CA-26771751450A}" presName="spaceBetweenRectangles" presStyleCnt="0"/>
      <dgm:spPr/>
    </dgm:pt>
    <dgm:pt modelId="{03713F13-2C62-4945-BBF6-44408AA722A3}" type="pres">
      <dgm:prSet presAssocID="{2EA76406-5947-4661-ABE2-B4ECD4DEF894}" presName="parentLin" presStyleCnt="0"/>
      <dgm:spPr/>
    </dgm:pt>
    <dgm:pt modelId="{2C5C430C-637C-4725-A32F-E96DF6066531}" type="pres">
      <dgm:prSet presAssocID="{2EA76406-5947-4661-ABE2-B4ECD4DEF894}" presName="parentLeftMargin" presStyleLbl="node1" presStyleIdx="2" presStyleCnt="6"/>
      <dgm:spPr/>
    </dgm:pt>
    <dgm:pt modelId="{5BEC63B2-8F41-4671-A709-F4BBE1FE9553}" type="pres">
      <dgm:prSet presAssocID="{2EA76406-5947-4661-ABE2-B4ECD4DEF894}" presName="parentText" presStyleLbl="node1" presStyleIdx="3" presStyleCnt="6">
        <dgm:presLayoutVars>
          <dgm:chMax val="0"/>
          <dgm:bulletEnabled val="1"/>
        </dgm:presLayoutVars>
      </dgm:prSet>
      <dgm:spPr/>
    </dgm:pt>
    <dgm:pt modelId="{418BB5FE-3CB0-4E59-B5B9-5C6C296BBE07}" type="pres">
      <dgm:prSet presAssocID="{2EA76406-5947-4661-ABE2-B4ECD4DEF894}" presName="negativeSpace" presStyleCnt="0"/>
      <dgm:spPr/>
    </dgm:pt>
    <dgm:pt modelId="{CFEC6D69-E08E-4C4A-BBCE-75AB19BF2246}" type="pres">
      <dgm:prSet presAssocID="{2EA76406-5947-4661-ABE2-B4ECD4DEF894}" presName="childText" presStyleLbl="conFgAcc1" presStyleIdx="3" presStyleCnt="6">
        <dgm:presLayoutVars>
          <dgm:bulletEnabled val="1"/>
        </dgm:presLayoutVars>
      </dgm:prSet>
      <dgm:spPr/>
    </dgm:pt>
    <dgm:pt modelId="{13ED3DA2-E011-4996-AD7F-9CA38A37ECCF}" type="pres">
      <dgm:prSet presAssocID="{DBDCBC2E-0EEA-425A-8560-75BDE071FC5E}" presName="spaceBetweenRectangles" presStyleCnt="0"/>
      <dgm:spPr/>
    </dgm:pt>
    <dgm:pt modelId="{5D085C80-4EE2-405A-9BBE-FB49CB293834}" type="pres">
      <dgm:prSet presAssocID="{66D2539C-92F7-4718-BE8D-0DD2D95400B5}" presName="parentLin" presStyleCnt="0"/>
      <dgm:spPr/>
    </dgm:pt>
    <dgm:pt modelId="{A3308B59-8F06-4D55-9042-5BF3C1856BDD}" type="pres">
      <dgm:prSet presAssocID="{66D2539C-92F7-4718-BE8D-0DD2D95400B5}" presName="parentLeftMargin" presStyleLbl="node1" presStyleIdx="3" presStyleCnt="6"/>
      <dgm:spPr/>
    </dgm:pt>
    <dgm:pt modelId="{0B980110-8F5D-43EB-B2B6-676346714CE5}" type="pres">
      <dgm:prSet presAssocID="{66D2539C-92F7-4718-BE8D-0DD2D95400B5}" presName="parentText" presStyleLbl="node1" presStyleIdx="4" presStyleCnt="6">
        <dgm:presLayoutVars>
          <dgm:chMax val="0"/>
          <dgm:bulletEnabled val="1"/>
        </dgm:presLayoutVars>
      </dgm:prSet>
      <dgm:spPr/>
    </dgm:pt>
    <dgm:pt modelId="{626AF4F3-BF4A-4446-9805-F48AC1CCA5FB}" type="pres">
      <dgm:prSet presAssocID="{66D2539C-92F7-4718-BE8D-0DD2D95400B5}" presName="negativeSpace" presStyleCnt="0"/>
      <dgm:spPr/>
    </dgm:pt>
    <dgm:pt modelId="{A8E8E87D-D5C3-4761-BD84-0F50F4DC76AC}" type="pres">
      <dgm:prSet presAssocID="{66D2539C-92F7-4718-BE8D-0DD2D95400B5}" presName="childText" presStyleLbl="conFgAcc1" presStyleIdx="4" presStyleCnt="6">
        <dgm:presLayoutVars>
          <dgm:bulletEnabled val="1"/>
        </dgm:presLayoutVars>
      </dgm:prSet>
      <dgm:spPr/>
    </dgm:pt>
    <dgm:pt modelId="{F28C7F95-2526-416C-B845-4C62A5003E01}" type="pres">
      <dgm:prSet presAssocID="{AABAABCA-DF4C-4CB3-A3DC-0C0EB93E41FA}" presName="spaceBetweenRectangles" presStyleCnt="0"/>
      <dgm:spPr/>
    </dgm:pt>
    <dgm:pt modelId="{B59DC2CB-15FA-4AA9-AB63-7900D081BB31}" type="pres">
      <dgm:prSet presAssocID="{0E90756D-F032-47A5-9117-9836D070BA44}" presName="parentLin" presStyleCnt="0"/>
      <dgm:spPr/>
    </dgm:pt>
    <dgm:pt modelId="{B72304F5-85A1-44A0-BBDC-94CC39BBD923}" type="pres">
      <dgm:prSet presAssocID="{0E90756D-F032-47A5-9117-9836D070BA44}" presName="parentLeftMargin" presStyleLbl="node1" presStyleIdx="4" presStyleCnt="6"/>
      <dgm:spPr/>
    </dgm:pt>
    <dgm:pt modelId="{D49384D3-5F07-4109-9EEB-2E4F4EE226A7}" type="pres">
      <dgm:prSet presAssocID="{0E90756D-F032-47A5-9117-9836D070BA44}" presName="parentText" presStyleLbl="node1" presStyleIdx="5" presStyleCnt="6">
        <dgm:presLayoutVars>
          <dgm:chMax val="0"/>
          <dgm:bulletEnabled val="1"/>
        </dgm:presLayoutVars>
      </dgm:prSet>
      <dgm:spPr/>
    </dgm:pt>
    <dgm:pt modelId="{008623E4-954C-4FB7-9B45-00EA9A0B3562}" type="pres">
      <dgm:prSet presAssocID="{0E90756D-F032-47A5-9117-9836D070BA44}" presName="negativeSpace" presStyleCnt="0"/>
      <dgm:spPr/>
    </dgm:pt>
    <dgm:pt modelId="{BFA9FF9F-8929-4C89-B3E2-9DC820F09494}" type="pres">
      <dgm:prSet presAssocID="{0E90756D-F032-47A5-9117-9836D070BA44}" presName="childText" presStyleLbl="conFgAcc1" presStyleIdx="5" presStyleCnt="6">
        <dgm:presLayoutVars>
          <dgm:bulletEnabled val="1"/>
        </dgm:presLayoutVars>
      </dgm:prSet>
      <dgm:spPr/>
    </dgm:pt>
  </dgm:ptLst>
  <dgm:cxnLst>
    <dgm:cxn modelId="{E907BC18-C5E1-4D19-91F1-76E398304743}" type="presOf" srcId="{D4E31DAF-15A0-453A-9D30-3359479A7545}" destId="{B709129A-B591-4274-848E-30BF2751154B}" srcOrd="0" destOrd="0" presId="urn:microsoft.com/office/officeart/2005/8/layout/list1"/>
    <dgm:cxn modelId="{9ED02C24-A8DF-4DCB-B627-0FB406AF84E2}" type="presOf" srcId="{995FC348-E727-4412-9BB5-7D2819924B96}" destId="{71B322D2-AAA8-4F85-8A60-C6243A2D37F4}" srcOrd="1" destOrd="0" presId="urn:microsoft.com/office/officeart/2005/8/layout/list1"/>
    <dgm:cxn modelId="{B7B2C524-6966-49C1-AE55-B04041C8165A}" srcId="{2FD19BD5-DF99-4C86-8623-56169F015E51}" destId="{66D2539C-92F7-4718-BE8D-0DD2D95400B5}" srcOrd="4" destOrd="0" parTransId="{18C163A4-AD24-4D14-A249-5D8ECB93D6EE}" sibTransId="{AABAABCA-DF4C-4CB3-A3DC-0C0EB93E41FA}"/>
    <dgm:cxn modelId="{B0194327-8F92-45A0-9647-36D863A06832}" type="presOf" srcId="{2EA76406-5947-4661-ABE2-B4ECD4DEF894}" destId="{2C5C430C-637C-4725-A32F-E96DF6066531}" srcOrd="0" destOrd="0" presId="urn:microsoft.com/office/officeart/2005/8/layout/list1"/>
    <dgm:cxn modelId="{EED8A16F-EBB2-4E37-9B65-197FF728680D}" type="presOf" srcId="{0E90756D-F032-47A5-9117-9836D070BA44}" destId="{D49384D3-5F07-4109-9EEB-2E4F4EE226A7}" srcOrd="1" destOrd="0" presId="urn:microsoft.com/office/officeart/2005/8/layout/list1"/>
    <dgm:cxn modelId="{F1C09D52-1401-4629-B4C0-FBA10D122E8B}" type="presOf" srcId="{995FC348-E727-4412-9BB5-7D2819924B96}" destId="{317900F9-ECE6-475E-A9BC-B8001A399904}" srcOrd="0" destOrd="0" presId="urn:microsoft.com/office/officeart/2005/8/layout/list1"/>
    <dgm:cxn modelId="{9A817989-8484-4FE8-8595-795B11B18A19}" type="presOf" srcId="{0E90756D-F032-47A5-9117-9836D070BA44}" destId="{B72304F5-85A1-44A0-BBDC-94CC39BBD923}" srcOrd="0" destOrd="0" presId="urn:microsoft.com/office/officeart/2005/8/layout/list1"/>
    <dgm:cxn modelId="{634BAB99-6E0C-4C44-8AD6-923A797D0D38}" srcId="{2FD19BD5-DF99-4C86-8623-56169F015E51}" destId="{2EA76406-5947-4661-ABE2-B4ECD4DEF894}" srcOrd="3" destOrd="0" parTransId="{03F07ECE-16C1-4023-9BAC-6FE4184D2B23}" sibTransId="{DBDCBC2E-0EEA-425A-8560-75BDE071FC5E}"/>
    <dgm:cxn modelId="{6957E89F-1868-4199-B2D7-46FC9D535A24}" srcId="{2FD19BD5-DF99-4C86-8623-56169F015E51}" destId="{D4E31DAF-15A0-453A-9D30-3359479A7545}" srcOrd="2" destOrd="0" parTransId="{40DD0891-1EFE-4B39-BD33-046DA2C5E1F6}" sibTransId="{8450D07F-4E0B-44F1-B4CA-26771751450A}"/>
    <dgm:cxn modelId="{FA8EF6AC-A46F-4CBB-9871-290444654DD7}" type="presOf" srcId="{2EA76406-5947-4661-ABE2-B4ECD4DEF894}" destId="{5BEC63B2-8F41-4671-A709-F4BBE1FE9553}" srcOrd="1" destOrd="0" presId="urn:microsoft.com/office/officeart/2005/8/layout/list1"/>
    <dgm:cxn modelId="{5679C6AF-D81D-4971-B727-B00F4417211D}" type="presOf" srcId="{2FD19BD5-DF99-4C86-8623-56169F015E51}" destId="{52C169C1-530D-4BD0-BDA6-13B42FAB93BD}" srcOrd="0" destOrd="0" presId="urn:microsoft.com/office/officeart/2005/8/layout/list1"/>
    <dgm:cxn modelId="{B06A0CB3-6D13-4D76-8643-3F381672F2E4}" srcId="{2FD19BD5-DF99-4C86-8623-56169F015E51}" destId="{995FC348-E727-4412-9BB5-7D2819924B96}" srcOrd="1" destOrd="0" parTransId="{23BBE4B3-2DC4-426A-B44F-89C5BB6A0C22}" sibTransId="{11F3204F-A832-4FAF-B184-724CF71A0885}"/>
    <dgm:cxn modelId="{8A240AC1-5E73-4CDC-B095-3CD7B05AAD03}" srcId="{2FD19BD5-DF99-4C86-8623-56169F015E51}" destId="{D2EB89BD-1BC5-4FBF-9C5F-6FA8BD8904E0}" srcOrd="0" destOrd="0" parTransId="{A75B7014-5E2B-47CE-94B9-EBDAC5E25C94}" sibTransId="{0FDE5C6D-DD46-4B3F-92F0-34BFE9013AEB}"/>
    <dgm:cxn modelId="{E916CAC8-8FE5-4EF4-BE6A-B6025087FCF4}" type="presOf" srcId="{D4E31DAF-15A0-453A-9D30-3359479A7545}" destId="{00526CF8-AA8E-4CF7-9D9E-5557D7308440}" srcOrd="1" destOrd="0" presId="urn:microsoft.com/office/officeart/2005/8/layout/list1"/>
    <dgm:cxn modelId="{99C458C9-F639-436D-9BE3-B4E1290F2997}" srcId="{2FD19BD5-DF99-4C86-8623-56169F015E51}" destId="{0E90756D-F032-47A5-9117-9836D070BA44}" srcOrd="5" destOrd="0" parTransId="{23405F56-D2B9-4762-867D-C012C44FBE0C}" sibTransId="{AFEC6F4E-F621-4B37-83A2-AE016C8310E3}"/>
    <dgm:cxn modelId="{56A874D7-2850-4A3F-A9C5-0F77923BE901}" type="presOf" srcId="{66D2539C-92F7-4718-BE8D-0DD2D95400B5}" destId="{A3308B59-8F06-4D55-9042-5BF3C1856BDD}" srcOrd="0" destOrd="0" presId="urn:microsoft.com/office/officeart/2005/8/layout/list1"/>
    <dgm:cxn modelId="{C5A2E3E7-F59F-47F2-BADA-466EF555F021}" type="presOf" srcId="{D2EB89BD-1BC5-4FBF-9C5F-6FA8BD8904E0}" destId="{FA5BB937-0936-443C-ABDA-A8045F112141}" srcOrd="0" destOrd="0" presId="urn:microsoft.com/office/officeart/2005/8/layout/list1"/>
    <dgm:cxn modelId="{99212FEC-C6B3-42F9-AA24-094DB9F12046}" type="presOf" srcId="{66D2539C-92F7-4718-BE8D-0DD2D95400B5}" destId="{0B980110-8F5D-43EB-B2B6-676346714CE5}" srcOrd="1" destOrd="0" presId="urn:microsoft.com/office/officeart/2005/8/layout/list1"/>
    <dgm:cxn modelId="{E4F07CF5-76E9-46C4-923C-B749BD7D8800}" type="presOf" srcId="{D2EB89BD-1BC5-4FBF-9C5F-6FA8BD8904E0}" destId="{BC621DE4-809D-47A5-8D36-76CB2909A33F}" srcOrd="1" destOrd="0" presId="urn:microsoft.com/office/officeart/2005/8/layout/list1"/>
    <dgm:cxn modelId="{F50805E4-7355-4282-A840-47E31032543B}" type="presParOf" srcId="{52C169C1-530D-4BD0-BDA6-13B42FAB93BD}" destId="{31DCA445-EE26-4CC1-BE60-018E8B0B9569}" srcOrd="0" destOrd="0" presId="urn:microsoft.com/office/officeart/2005/8/layout/list1"/>
    <dgm:cxn modelId="{FA75EFE6-6B10-411D-91EE-E3522DD2765B}" type="presParOf" srcId="{31DCA445-EE26-4CC1-BE60-018E8B0B9569}" destId="{FA5BB937-0936-443C-ABDA-A8045F112141}" srcOrd="0" destOrd="0" presId="urn:microsoft.com/office/officeart/2005/8/layout/list1"/>
    <dgm:cxn modelId="{103658DB-70E4-4C47-A878-90477BFC9F31}" type="presParOf" srcId="{31DCA445-EE26-4CC1-BE60-018E8B0B9569}" destId="{BC621DE4-809D-47A5-8D36-76CB2909A33F}" srcOrd="1" destOrd="0" presId="urn:microsoft.com/office/officeart/2005/8/layout/list1"/>
    <dgm:cxn modelId="{019EB943-5F94-4A8C-B3FF-36189E99ABB8}" type="presParOf" srcId="{52C169C1-530D-4BD0-BDA6-13B42FAB93BD}" destId="{FB4698DD-CFE1-4527-A985-652F0ECDE7C9}" srcOrd="1" destOrd="0" presId="urn:microsoft.com/office/officeart/2005/8/layout/list1"/>
    <dgm:cxn modelId="{88BFB524-4DF4-414E-804E-58914574A2B7}" type="presParOf" srcId="{52C169C1-530D-4BD0-BDA6-13B42FAB93BD}" destId="{CD0678B2-41EB-4DE3-9187-041EBA9FB1D2}" srcOrd="2" destOrd="0" presId="urn:microsoft.com/office/officeart/2005/8/layout/list1"/>
    <dgm:cxn modelId="{613A1709-0AA0-47D3-BD3B-6A80AAD175AD}" type="presParOf" srcId="{52C169C1-530D-4BD0-BDA6-13B42FAB93BD}" destId="{A37CF6E5-A3D8-4D9A-899B-48CC1385AA6C}" srcOrd="3" destOrd="0" presId="urn:microsoft.com/office/officeart/2005/8/layout/list1"/>
    <dgm:cxn modelId="{1BD4060A-C788-4A71-A66B-031667F14D09}" type="presParOf" srcId="{52C169C1-530D-4BD0-BDA6-13B42FAB93BD}" destId="{049919DA-BBA1-4B68-AA2F-15FB0CD0569F}" srcOrd="4" destOrd="0" presId="urn:microsoft.com/office/officeart/2005/8/layout/list1"/>
    <dgm:cxn modelId="{95D018A5-2FA5-4725-9C32-CEF1EFAB3792}" type="presParOf" srcId="{049919DA-BBA1-4B68-AA2F-15FB0CD0569F}" destId="{317900F9-ECE6-475E-A9BC-B8001A399904}" srcOrd="0" destOrd="0" presId="urn:microsoft.com/office/officeart/2005/8/layout/list1"/>
    <dgm:cxn modelId="{C12DDE2E-01EE-4EC6-AA27-4A803F4B3B97}" type="presParOf" srcId="{049919DA-BBA1-4B68-AA2F-15FB0CD0569F}" destId="{71B322D2-AAA8-4F85-8A60-C6243A2D37F4}" srcOrd="1" destOrd="0" presId="urn:microsoft.com/office/officeart/2005/8/layout/list1"/>
    <dgm:cxn modelId="{FC755488-F9BF-42B8-B2ED-7C75A983C897}" type="presParOf" srcId="{52C169C1-530D-4BD0-BDA6-13B42FAB93BD}" destId="{65CEE1BB-ED7A-4715-84C9-57A65293EE64}" srcOrd="5" destOrd="0" presId="urn:microsoft.com/office/officeart/2005/8/layout/list1"/>
    <dgm:cxn modelId="{8E33255C-1B64-4EB4-A0D8-B8B549DA17B2}" type="presParOf" srcId="{52C169C1-530D-4BD0-BDA6-13B42FAB93BD}" destId="{F2A71F9B-F35B-4E51-B163-F7D61E100CC0}" srcOrd="6" destOrd="0" presId="urn:microsoft.com/office/officeart/2005/8/layout/list1"/>
    <dgm:cxn modelId="{708C1DBF-D36C-4A70-98D8-206363DBCC9F}" type="presParOf" srcId="{52C169C1-530D-4BD0-BDA6-13B42FAB93BD}" destId="{6B907C41-4FFD-4D15-A3D0-80E300C6833D}" srcOrd="7" destOrd="0" presId="urn:microsoft.com/office/officeart/2005/8/layout/list1"/>
    <dgm:cxn modelId="{C7473FE0-291A-41B2-A85F-00702C8DD370}" type="presParOf" srcId="{52C169C1-530D-4BD0-BDA6-13B42FAB93BD}" destId="{533A0C30-BFDD-446E-B2D0-85FFB3831CD0}" srcOrd="8" destOrd="0" presId="urn:microsoft.com/office/officeart/2005/8/layout/list1"/>
    <dgm:cxn modelId="{73D4E03A-A073-4F95-9E94-D51FE34EC044}" type="presParOf" srcId="{533A0C30-BFDD-446E-B2D0-85FFB3831CD0}" destId="{B709129A-B591-4274-848E-30BF2751154B}" srcOrd="0" destOrd="0" presId="urn:microsoft.com/office/officeart/2005/8/layout/list1"/>
    <dgm:cxn modelId="{698F3843-3875-4677-919B-7258986A7F74}" type="presParOf" srcId="{533A0C30-BFDD-446E-B2D0-85FFB3831CD0}" destId="{00526CF8-AA8E-4CF7-9D9E-5557D7308440}" srcOrd="1" destOrd="0" presId="urn:microsoft.com/office/officeart/2005/8/layout/list1"/>
    <dgm:cxn modelId="{5DBA2348-3129-4F33-9837-1C0C42D0CEE5}" type="presParOf" srcId="{52C169C1-530D-4BD0-BDA6-13B42FAB93BD}" destId="{34DA7BE1-0331-499E-8A5C-D779AE9B4301}" srcOrd="9" destOrd="0" presId="urn:microsoft.com/office/officeart/2005/8/layout/list1"/>
    <dgm:cxn modelId="{5E940FB2-D57D-4ACD-82DF-0309EFD00CAD}" type="presParOf" srcId="{52C169C1-530D-4BD0-BDA6-13B42FAB93BD}" destId="{742857BB-9F3F-4FCC-A2FC-1B22EC3CC6B5}" srcOrd="10" destOrd="0" presId="urn:microsoft.com/office/officeart/2005/8/layout/list1"/>
    <dgm:cxn modelId="{70DC2809-2912-415A-BA32-F72866734022}" type="presParOf" srcId="{52C169C1-530D-4BD0-BDA6-13B42FAB93BD}" destId="{E6A8A3B6-B4D7-4499-874F-CD513066E832}" srcOrd="11" destOrd="0" presId="urn:microsoft.com/office/officeart/2005/8/layout/list1"/>
    <dgm:cxn modelId="{717111BC-426A-4E4D-ACB0-30997464C3EE}" type="presParOf" srcId="{52C169C1-530D-4BD0-BDA6-13B42FAB93BD}" destId="{03713F13-2C62-4945-BBF6-44408AA722A3}" srcOrd="12" destOrd="0" presId="urn:microsoft.com/office/officeart/2005/8/layout/list1"/>
    <dgm:cxn modelId="{9C8EE314-9C5B-4D87-9FD7-F9489F527012}" type="presParOf" srcId="{03713F13-2C62-4945-BBF6-44408AA722A3}" destId="{2C5C430C-637C-4725-A32F-E96DF6066531}" srcOrd="0" destOrd="0" presId="urn:microsoft.com/office/officeart/2005/8/layout/list1"/>
    <dgm:cxn modelId="{D7C157B0-1704-43B3-8B13-D24AB3B0846B}" type="presParOf" srcId="{03713F13-2C62-4945-BBF6-44408AA722A3}" destId="{5BEC63B2-8F41-4671-A709-F4BBE1FE9553}" srcOrd="1" destOrd="0" presId="urn:microsoft.com/office/officeart/2005/8/layout/list1"/>
    <dgm:cxn modelId="{C0CF8C79-756E-4FE8-A0F2-DC3CAE071FD1}" type="presParOf" srcId="{52C169C1-530D-4BD0-BDA6-13B42FAB93BD}" destId="{418BB5FE-3CB0-4E59-B5B9-5C6C296BBE07}" srcOrd="13" destOrd="0" presId="urn:microsoft.com/office/officeart/2005/8/layout/list1"/>
    <dgm:cxn modelId="{E3AF920E-FBDE-4A62-8D53-6E5DD6447230}" type="presParOf" srcId="{52C169C1-530D-4BD0-BDA6-13B42FAB93BD}" destId="{CFEC6D69-E08E-4C4A-BBCE-75AB19BF2246}" srcOrd="14" destOrd="0" presId="urn:microsoft.com/office/officeart/2005/8/layout/list1"/>
    <dgm:cxn modelId="{960F3BC8-E17F-4D73-A80A-F2E51595982E}" type="presParOf" srcId="{52C169C1-530D-4BD0-BDA6-13B42FAB93BD}" destId="{13ED3DA2-E011-4996-AD7F-9CA38A37ECCF}" srcOrd="15" destOrd="0" presId="urn:microsoft.com/office/officeart/2005/8/layout/list1"/>
    <dgm:cxn modelId="{EC5206A6-1C38-4425-8CB9-CAAE9B61706E}" type="presParOf" srcId="{52C169C1-530D-4BD0-BDA6-13B42FAB93BD}" destId="{5D085C80-4EE2-405A-9BBE-FB49CB293834}" srcOrd="16" destOrd="0" presId="urn:microsoft.com/office/officeart/2005/8/layout/list1"/>
    <dgm:cxn modelId="{D447944B-57BA-4851-B5CC-56CFD315A2F2}" type="presParOf" srcId="{5D085C80-4EE2-405A-9BBE-FB49CB293834}" destId="{A3308B59-8F06-4D55-9042-5BF3C1856BDD}" srcOrd="0" destOrd="0" presId="urn:microsoft.com/office/officeart/2005/8/layout/list1"/>
    <dgm:cxn modelId="{05083B22-CBB4-4DBB-9FBA-E577EA34C148}" type="presParOf" srcId="{5D085C80-4EE2-405A-9BBE-FB49CB293834}" destId="{0B980110-8F5D-43EB-B2B6-676346714CE5}" srcOrd="1" destOrd="0" presId="urn:microsoft.com/office/officeart/2005/8/layout/list1"/>
    <dgm:cxn modelId="{F1DE464C-0BE0-46BB-888A-7C5136C0132A}" type="presParOf" srcId="{52C169C1-530D-4BD0-BDA6-13B42FAB93BD}" destId="{626AF4F3-BF4A-4446-9805-F48AC1CCA5FB}" srcOrd="17" destOrd="0" presId="urn:microsoft.com/office/officeart/2005/8/layout/list1"/>
    <dgm:cxn modelId="{B89FD8D1-B553-4291-B522-051EF16073E9}" type="presParOf" srcId="{52C169C1-530D-4BD0-BDA6-13B42FAB93BD}" destId="{A8E8E87D-D5C3-4761-BD84-0F50F4DC76AC}" srcOrd="18" destOrd="0" presId="urn:microsoft.com/office/officeart/2005/8/layout/list1"/>
    <dgm:cxn modelId="{72383FE9-6494-47C0-A598-986B4831F1AC}" type="presParOf" srcId="{52C169C1-530D-4BD0-BDA6-13B42FAB93BD}" destId="{F28C7F95-2526-416C-B845-4C62A5003E01}" srcOrd="19" destOrd="0" presId="urn:microsoft.com/office/officeart/2005/8/layout/list1"/>
    <dgm:cxn modelId="{92F06496-4CEE-48E2-A29D-351CCCF167E3}" type="presParOf" srcId="{52C169C1-530D-4BD0-BDA6-13B42FAB93BD}" destId="{B59DC2CB-15FA-4AA9-AB63-7900D081BB31}" srcOrd="20" destOrd="0" presId="urn:microsoft.com/office/officeart/2005/8/layout/list1"/>
    <dgm:cxn modelId="{C8A56852-FB27-4B52-97FF-70481CE8C728}" type="presParOf" srcId="{B59DC2CB-15FA-4AA9-AB63-7900D081BB31}" destId="{B72304F5-85A1-44A0-BBDC-94CC39BBD923}" srcOrd="0" destOrd="0" presId="urn:microsoft.com/office/officeart/2005/8/layout/list1"/>
    <dgm:cxn modelId="{7A0F2F38-58FE-4A38-9B1E-D739417F5F26}" type="presParOf" srcId="{B59DC2CB-15FA-4AA9-AB63-7900D081BB31}" destId="{D49384D3-5F07-4109-9EEB-2E4F4EE226A7}" srcOrd="1" destOrd="0" presId="urn:microsoft.com/office/officeart/2005/8/layout/list1"/>
    <dgm:cxn modelId="{CA15DA4C-AC70-4F90-AC70-D5BBEA59AF6D}" type="presParOf" srcId="{52C169C1-530D-4BD0-BDA6-13B42FAB93BD}" destId="{008623E4-954C-4FB7-9B45-00EA9A0B3562}" srcOrd="21" destOrd="0" presId="urn:microsoft.com/office/officeart/2005/8/layout/list1"/>
    <dgm:cxn modelId="{F3A16829-4E1B-497E-A139-E72DCB8AAADE}" type="presParOf" srcId="{52C169C1-530D-4BD0-BDA6-13B42FAB93BD}" destId="{BFA9FF9F-8929-4C89-B3E2-9DC820F09494}"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608EE6-3D62-46AC-9A6F-EED3106BE3D1}"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67AB9BC4-F8F8-40D9-8191-560B5AB72EF6}">
      <dgm:prSet phldrT="[Text]"/>
      <dgm:spPr/>
      <dgm:t>
        <a:bodyPr/>
        <a:lstStyle/>
        <a:p>
          <a:r>
            <a:rPr lang="en-US" dirty="0"/>
            <a:t>Government</a:t>
          </a:r>
        </a:p>
      </dgm:t>
    </dgm:pt>
    <dgm:pt modelId="{F74BBA61-224C-4FA0-BCCF-76A609784EA9}" type="parTrans" cxnId="{D2BD5A61-ED21-46CA-BBCB-869D028D3D4E}">
      <dgm:prSet/>
      <dgm:spPr/>
      <dgm:t>
        <a:bodyPr/>
        <a:lstStyle/>
        <a:p>
          <a:endParaRPr lang="en-US"/>
        </a:p>
      </dgm:t>
    </dgm:pt>
    <dgm:pt modelId="{2668774C-9E0A-4F16-A377-F31A6654969C}" type="sibTrans" cxnId="{D2BD5A61-ED21-46CA-BBCB-869D028D3D4E}">
      <dgm:prSet/>
      <dgm:spPr/>
      <dgm:t>
        <a:bodyPr/>
        <a:lstStyle/>
        <a:p>
          <a:endParaRPr lang="en-US"/>
        </a:p>
      </dgm:t>
    </dgm:pt>
    <dgm:pt modelId="{583A3393-05E6-4730-AC6D-3C33CD61BE9D}">
      <dgm:prSet phldrT="[Text]"/>
      <dgm:spPr/>
      <dgm:t>
        <a:bodyPr/>
        <a:lstStyle/>
        <a:p>
          <a:r>
            <a:rPr lang="en-US" dirty="0"/>
            <a:t>Ministry of Labor and Vocational Training (MLVT)</a:t>
          </a:r>
        </a:p>
      </dgm:t>
    </dgm:pt>
    <dgm:pt modelId="{F1D77EE8-64B3-4FD1-8CD8-B18493FB8B35}" type="parTrans" cxnId="{80B0A779-9082-4224-A0F2-2A1F58B44C58}">
      <dgm:prSet/>
      <dgm:spPr/>
      <dgm:t>
        <a:bodyPr/>
        <a:lstStyle/>
        <a:p>
          <a:endParaRPr lang="en-US"/>
        </a:p>
      </dgm:t>
    </dgm:pt>
    <dgm:pt modelId="{92B297BC-B26B-4CA9-BD23-ED3C3A934B5C}" type="sibTrans" cxnId="{80B0A779-9082-4224-A0F2-2A1F58B44C58}">
      <dgm:prSet/>
      <dgm:spPr/>
      <dgm:t>
        <a:bodyPr/>
        <a:lstStyle/>
        <a:p>
          <a:endParaRPr lang="en-US"/>
        </a:p>
      </dgm:t>
    </dgm:pt>
    <dgm:pt modelId="{FE1B9A59-C1FF-49A4-993B-8D5A2F0348C4}">
      <dgm:prSet phldrT="[Text]"/>
      <dgm:spPr/>
      <dgm:t>
        <a:bodyPr/>
        <a:lstStyle/>
        <a:p>
          <a:r>
            <a:rPr lang="en-US" dirty="0"/>
            <a:t>Arbitration Council</a:t>
          </a:r>
        </a:p>
      </dgm:t>
    </dgm:pt>
    <dgm:pt modelId="{3A2E0213-6E59-40D6-B85C-3EE63FE545C2}" type="parTrans" cxnId="{580E430B-4E5A-4C28-B0D6-817CB97EF938}">
      <dgm:prSet/>
      <dgm:spPr/>
      <dgm:t>
        <a:bodyPr/>
        <a:lstStyle/>
        <a:p>
          <a:endParaRPr lang="en-US"/>
        </a:p>
      </dgm:t>
    </dgm:pt>
    <dgm:pt modelId="{6782F74D-FA63-43FA-870E-9BCF197937C0}" type="sibTrans" cxnId="{580E430B-4E5A-4C28-B0D6-817CB97EF938}">
      <dgm:prSet/>
      <dgm:spPr/>
      <dgm:t>
        <a:bodyPr/>
        <a:lstStyle/>
        <a:p>
          <a:endParaRPr lang="en-US"/>
        </a:p>
      </dgm:t>
    </dgm:pt>
    <dgm:pt modelId="{778DF54C-C3E5-4D5E-AC76-8AD94F2C8826}">
      <dgm:prSet phldrT="[Text]"/>
      <dgm:spPr/>
      <dgm:t>
        <a:bodyPr/>
        <a:lstStyle/>
        <a:p>
          <a:r>
            <a:rPr lang="en-US" dirty="0"/>
            <a:t>Employer</a:t>
          </a:r>
        </a:p>
      </dgm:t>
    </dgm:pt>
    <dgm:pt modelId="{71046804-3631-4B55-8370-FE74A34A4AAE}" type="parTrans" cxnId="{C7355E8E-75C5-45D6-A2A5-CB093C70499C}">
      <dgm:prSet/>
      <dgm:spPr/>
      <dgm:t>
        <a:bodyPr/>
        <a:lstStyle/>
        <a:p>
          <a:endParaRPr lang="en-US"/>
        </a:p>
      </dgm:t>
    </dgm:pt>
    <dgm:pt modelId="{C8519565-D16C-4F15-97B9-89E630FB6A4A}" type="sibTrans" cxnId="{C7355E8E-75C5-45D6-A2A5-CB093C70499C}">
      <dgm:prSet/>
      <dgm:spPr/>
      <dgm:t>
        <a:bodyPr/>
        <a:lstStyle/>
        <a:p>
          <a:endParaRPr lang="en-US"/>
        </a:p>
      </dgm:t>
    </dgm:pt>
    <dgm:pt modelId="{B4F3D801-85CC-439E-9203-D208213D778D}">
      <dgm:prSet phldrT="[Text]"/>
      <dgm:spPr/>
      <dgm:t>
        <a:bodyPr/>
        <a:lstStyle/>
        <a:p>
          <a:r>
            <a:rPr lang="en-US" dirty="0"/>
            <a:t>CAMFEBA</a:t>
          </a:r>
        </a:p>
      </dgm:t>
    </dgm:pt>
    <dgm:pt modelId="{9C6D11E7-A0C6-4F90-8388-CCB3A220B769}" type="parTrans" cxnId="{E9A335F3-A915-49FD-AF1B-A920DDA7F308}">
      <dgm:prSet/>
      <dgm:spPr/>
      <dgm:t>
        <a:bodyPr/>
        <a:lstStyle/>
        <a:p>
          <a:endParaRPr lang="en-US"/>
        </a:p>
      </dgm:t>
    </dgm:pt>
    <dgm:pt modelId="{051553A8-1FA4-4560-AAE3-2B13ADB11017}" type="sibTrans" cxnId="{E9A335F3-A915-49FD-AF1B-A920DDA7F308}">
      <dgm:prSet/>
      <dgm:spPr/>
      <dgm:t>
        <a:bodyPr/>
        <a:lstStyle/>
        <a:p>
          <a:endParaRPr lang="en-US"/>
        </a:p>
      </dgm:t>
    </dgm:pt>
    <dgm:pt modelId="{6E4D64BC-85BD-46C0-8711-5761AC70C200}">
      <dgm:prSet phldrT="[Text]"/>
      <dgm:spPr/>
      <dgm:t>
        <a:bodyPr/>
        <a:lstStyle/>
        <a:p>
          <a:r>
            <a:rPr lang="en-US" dirty="0"/>
            <a:t>Sectoral Association of different industries (13)</a:t>
          </a:r>
        </a:p>
      </dgm:t>
    </dgm:pt>
    <dgm:pt modelId="{8C585891-69C4-4B1A-AD50-8B3E6652A61D}" type="parTrans" cxnId="{257315A6-7F28-41BA-81A1-7B81AD33B999}">
      <dgm:prSet/>
      <dgm:spPr/>
      <dgm:t>
        <a:bodyPr/>
        <a:lstStyle/>
        <a:p>
          <a:endParaRPr lang="en-US"/>
        </a:p>
      </dgm:t>
    </dgm:pt>
    <dgm:pt modelId="{6C26F748-BFBB-40FE-8996-FBACD5C1853B}" type="sibTrans" cxnId="{257315A6-7F28-41BA-81A1-7B81AD33B999}">
      <dgm:prSet/>
      <dgm:spPr/>
      <dgm:t>
        <a:bodyPr/>
        <a:lstStyle/>
        <a:p>
          <a:endParaRPr lang="en-US"/>
        </a:p>
      </dgm:t>
    </dgm:pt>
    <dgm:pt modelId="{82DB281E-252A-4859-8686-8820FDE746B7}">
      <dgm:prSet phldrT="[Text]"/>
      <dgm:spPr/>
      <dgm:t>
        <a:bodyPr/>
        <a:lstStyle/>
        <a:p>
          <a:r>
            <a:rPr lang="en-US" dirty="0"/>
            <a:t>Union</a:t>
          </a:r>
        </a:p>
      </dgm:t>
    </dgm:pt>
    <dgm:pt modelId="{3B39CF7F-6C4C-4C11-9FA5-3DE1B178E96B}" type="parTrans" cxnId="{241EC8B1-3C5B-4AA4-B934-DDC5BAAA80A0}">
      <dgm:prSet/>
      <dgm:spPr/>
      <dgm:t>
        <a:bodyPr/>
        <a:lstStyle/>
        <a:p>
          <a:endParaRPr lang="en-US"/>
        </a:p>
      </dgm:t>
    </dgm:pt>
    <dgm:pt modelId="{A78F7263-C730-4A98-81A0-A185FC42472E}" type="sibTrans" cxnId="{241EC8B1-3C5B-4AA4-B934-DDC5BAAA80A0}">
      <dgm:prSet/>
      <dgm:spPr/>
      <dgm:t>
        <a:bodyPr/>
        <a:lstStyle/>
        <a:p>
          <a:endParaRPr lang="en-US"/>
        </a:p>
      </dgm:t>
    </dgm:pt>
    <dgm:pt modelId="{C87BA389-5CC5-463A-83BF-E93B06886AF7}">
      <dgm:prSet phldrT="[Text]"/>
      <dgm:spPr/>
      <dgm:t>
        <a:bodyPr/>
        <a:lstStyle/>
        <a:p>
          <a:r>
            <a:rPr lang="en-US" dirty="0"/>
            <a:t>Confederation (40)</a:t>
          </a:r>
        </a:p>
      </dgm:t>
    </dgm:pt>
    <dgm:pt modelId="{9FECFBBA-8478-4723-8B6E-22842B3FB994}" type="parTrans" cxnId="{7EE53D42-DA81-4094-A74F-1F2E0CE1B90A}">
      <dgm:prSet/>
      <dgm:spPr/>
      <dgm:t>
        <a:bodyPr/>
        <a:lstStyle/>
        <a:p>
          <a:endParaRPr lang="en-US"/>
        </a:p>
      </dgm:t>
    </dgm:pt>
    <dgm:pt modelId="{9F8AC564-4950-42F4-B274-4670DBA46CBE}" type="sibTrans" cxnId="{7EE53D42-DA81-4094-A74F-1F2E0CE1B90A}">
      <dgm:prSet/>
      <dgm:spPr/>
      <dgm:t>
        <a:bodyPr/>
        <a:lstStyle/>
        <a:p>
          <a:endParaRPr lang="en-US"/>
        </a:p>
      </dgm:t>
    </dgm:pt>
    <dgm:pt modelId="{623EB6CA-1DEE-4CFB-875F-D98C12EB7EED}">
      <dgm:prSet phldrT="[Text]"/>
      <dgm:spPr/>
      <dgm:t>
        <a:bodyPr/>
        <a:lstStyle/>
        <a:p>
          <a:r>
            <a:rPr lang="en-US" dirty="0"/>
            <a:t>Federation (267)</a:t>
          </a:r>
        </a:p>
      </dgm:t>
    </dgm:pt>
    <dgm:pt modelId="{F8F07411-3603-4801-BBC6-5D906426C901}" type="parTrans" cxnId="{1015F4E0-C129-4042-ABCB-24C36B469A37}">
      <dgm:prSet/>
      <dgm:spPr/>
      <dgm:t>
        <a:bodyPr/>
        <a:lstStyle/>
        <a:p>
          <a:endParaRPr lang="en-US"/>
        </a:p>
      </dgm:t>
    </dgm:pt>
    <dgm:pt modelId="{30C1F884-2558-4359-B7B7-17C19E96BD29}" type="sibTrans" cxnId="{1015F4E0-C129-4042-ABCB-24C36B469A37}">
      <dgm:prSet/>
      <dgm:spPr/>
      <dgm:t>
        <a:bodyPr/>
        <a:lstStyle/>
        <a:p>
          <a:endParaRPr lang="en-US"/>
        </a:p>
      </dgm:t>
    </dgm:pt>
    <dgm:pt modelId="{BEDB9359-3443-4C59-8A84-E02F15933E08}">
      <dgm:prSet phldrT="[Text]"/>
      <dgm:spPr/>
      <dgm:t>
        <a:bodyPr/>
        <a:lstStyle/>
        <a:p>
          <a:r>
            <a:rPr lang="en-US" dirty="0"/>
            <a:t>Local Union (5694)</a:t>
          </a:r>
        </a:p>
      </dgm:t>
    </dgm:pt>
    <dgm:pt modelId="{554BA528-FDD2-41B7-9789-D76B0F852C59}" type="parTrans" cxnId="{F289E108-703E-49D1-A913-C9C051BBD218}">
      <dgm:prSet/>
      <dgm:spPr/>
      <dgm:t>
        <a:bodyPr/>
        <a:lstStyle/>
        <a:p>
          <a:endParaRPr lang="en-US"/>
        </a:p>
      </dgm:t>
    </dgm:pt>
    <dgm:pt modelId="{CC27704B-D1B8-40AC-A8AE-41FA91EA7D81}" type="sibTrans" cxnId="{F289E108-703E-49D1-A913-C9C051BBD218}">
      <dgm:prSet/>
      <dgm:spPr/>
      <dgm:t>
        <a:bodyPr/>
        <a:lstStyle/>
        <a:p>
          <a:endParaRPr lang="en-US"/>
        </a:p>
      </dgm:t>
    </dgm:pt>
    <dgm:pt modelId="{FDD86D0C-74E7-4262-A060-8E476C006024}" type="pres">
      <dgm:prSet presAssocID="{71608EE6-3D62-46AC-9A6F-EED3106BE3D1}" presName="Name0" presStyleCnt="0">
        <dgm:presLayoutVars>
          <dgm:dir/>
          <dgm:resizeHandles val="exact"/>
        </dgm:presLayoutVars>
      </dgm:prSet>
      <dgm:spPr/>
    </dgm:pt>
    <dgm:pt modelId="{3D194F86-21E2-44E1-AABA-06140536D868}" type="pres">
      <dgm:prSet presAssocID="{67AB9BC4-F8F8-40D9-8191-560B5AB72EF6}" presName="node" presStyleLbl="node1" presStyleIdx="0" presStyleCnt="3">
        <dgm:presLayoutVars>
          <dgm:bulletEnabled val="1"/>
        </dgm:presLayoutVars>
      </dgm:prSet>
      <dgm:spPr/>
    </dgm:pt>
    <dgm:pt modelId="{E454C0DA-1D0E-4C8F-9F5E-3BF04D5CE2F9}" type="pres">
      <dgm:prSet presAssocID="{2668774C-9E0A-4F16-A377-F31A6654969C}" presName="sibTrans" presStyleCnt="0"/>
      <dgm:spPr/>
    </dgm:pt>
    <dgm:pt modelId="{1F06D835-1E36-440E-9D02-A4FF73FFE937}" type="pres">
      <dgm:prSet presAssocID="{778DF54C-C3E5-4D5E-AC76-8AD94F2C8826}" presName="node" presStyleLbl="node1" presStyleIdx="1" presStyleCnt="3" custLinFactNeighborX="-25685" custLinFactNeighborY="455">
        <dgm:presLayoutVars>
          <dgm:bulletEnabled val="1"/>
        </dgm:presLayoutVars>
      </dgm:prSet>
      <dgm:spPr/>
    </dgm:pt>
    <dgm:pt modelId="{A60CF930-F7DA-428D-80C9-9B4C02494A67}" type="pres">
      <dgm:prSet presAssocID="{C8519565-D16C-4F15-97B9-89E630FB6A4A}" presName="sibTrans" presStyleCnt="0"/>
      <dgm:spPr/>
    </dgm:pt>
    <dgm:pt modelId="{E35C4BBD-E805-44D0-95C6-28DD49C3F519}" type="pres">
      <dgm:prSet presAssocID="{82DB281E-252A-4859-8686-8820FDE746B7}" presName="node" presStyleLbl="node1" presStyleIdx="2" presStyleCnt="3">
        <dgm:presLayoutVars>
          <dgm:bulletEnabled val="1"/>
        </dgm:presLayoutVars>
      </dgm:prSet>
      <dgm:spPr/>
    </dgm:pt>
  </dgm:ptLst>
  <dgm:cxnLst>
    <dgm:cxn modelId="{A5E89902-4C3E-4C7A-8193-B9CD6495E709}" type="presOf" srcId="{67AB9BC4-F8F8-40D9-8191-560B5AB72EF6}" destId="{3D194F86-21E2-44E1-AABA-06140536D868}" srcOrd="0" destOrd="0" presId="urn:microsoft.com/office/officeart/2005/8/layout/hList6"/>
    <dgm:cxn modelId="{DEAA5903-9963-4EE6-8535-6BCD7223A312}" type="presOf" srcId="{C87BA389-5CC5-463A-83BF-E93B06886AF7}" destId="{E35C4BBD-E805-44D0-95C6-28DD49C3F519}" srcOrd="0" destOrd="1" presId="urn:microsoft.com/office/officeart/2005/8/layout/hList6"/>
    <dgm:cxn modelId="{F289E108-703E-49D1-A913-C9C051BBD218}" srcId="{82DB281E-252A-4859-8686-8820FDE746B7}" destId="{BEDB9359-3443-4C59-8A84-E02F15933E08}" srcOrd="2" destOrd="0" parTransId="{554BA528-FDD2-41B7-9789-D76B0F852C59}" sibTransId="{CC27704B-D1B8-40AC-A8AE-41FA91EA7D81}"/>
    <dgm:cxn modelId="{580E430B-4E5A-4C28-B0D6-817CB97EF938}" srcId="{67AB9BC4-F8F8-40D9-8191-560B5AB72EF6}" destId="{FE1B9A59-C1FF-49A4-993B-8D5A2F0348C4}" srcOrd="1" destOrd="0" parTransId="{3A2E0213-6E59-40D6-B85C-3EE63FE545C2}" sibTransId="{6782F74D-FA63-43FA-870E-9BCF197937C0}"/>
    <dgm:cxn modelId="{405D7412-BAAC-440B-862B-8EC2BA1B29E0}" type="presOf" srcId="{623EB6CA-1DEE-4CFB-875F-D98C12EB7EED}" destId="{E35C4BBD-E805-44D0-95C6-28DD49C3F519}" srcOrd="0" destOrd="2" presId="urn:microsoft.com/office/officeart/2005/8/layout/hList6"/>
    <dgm:cxn modelId="{F128CE3D-7483-42C8-966E-0FD9B6AC0B46}" type="presOf" srcId="{BEDB9359-3443-4C59-8A84-E02F15933E08}" destId="{E35C4BBD-E805-44D0-95C6-28DD49C3F519}" srcOrd="0" destOrd="3" presId="urn:microsoft.com/office/officeart/2005/8/layout/hList6"/>
    <dgm:cxn modelId="{D2BD5A61-ED21-46CA-BBCB-869D028D3D4E}" srcId="{71608EE6-3D62-46AC-9A6F-EED3106BE3D1}" destId="{67AB9BC4-F8F8-40D9-8191-560B5AB72EF6}" srcOrd="0" destOrd="0" parTransId="{F74BBA61-224C-4FA0-BCCF-76A609784EA9}" sibTransId="{2668774C-9E0A-4F16-A377-F31A6654969C}"/>
    <dgm:cxn modelId="{7EE53D42-DA81-4094-A74F-1F2E0CE1B90A}" srcId="{82DB281E-252A-4859-8686-8820FDE746B7}" destId="{C87BA389-5CC5-463A-83BF-E93B06886AF7}" srcOrd="0" destOrd="0" parTransId="{9FECFBBA-8478-4723-8B6E-22842B3FB994}" sibTransId="{9F8AC564-4950-42F4-B274-4670DBA46CBE}"/>
    <dgm:cxn modelId="{C7A84357-CE8B-4056-9336-E6B5C2CD3C8E}" type="presOf" srcId="{B4F3D801-85CC-439E-9203-D208213D778D}" destId="{1F06D835-1E36-440E-9D02-A4FF73FFE937}" srcOrd="0" destOrd="1" presId="urn:microsoft.com/office/officeart/2005/8/layout/hList6"/>
    <dgm:cxn modelId="{80B0A779-9082-4224-A0F2-2A1F58B44C58}" srcId="{67AB9BC4-F8F8-40D9-8191-560B5AB72EF6}" destId="{583A3393-05E6-4730-AC6D-3C33CD61BE9D}" srcOrd="0" destOrd="0" parTransId="{F1D77EE8-64B3-4FD1-8CD8-B18493FB8B35}" sibTransId="{92B297BC-B26B-4CA9-BD23-ED3C3A934B5C}"/>
    <dgm:cxn modelId="{E550927D-7A9C-4E46-97FF-258E15F8B247}" type="presOf" srcId="{6E4D64BC-85BD-46C0-8711-5761AC70C200}" destId="{1F06D835-1E36-440E-9D02-A4FF73FFE937}" srcOrd="0" destOrd="2" presId="urn:microsoft.com/office/officeart/2005/8/layout/hList6"/>
    <dgm:cxn modelId="{256BF384-9494-4C48-B68B-0C61688F95E8}" type="presOf" srcId="{583A3393-05E6-4730-AC6D-3C33CD61BE9D}" destId="{3D194F86-21E2-44E1-AABA-06140536D868}" srcOrd="0" destOrd="1" presId="urn:microsoft.com/office/officeart/2005/8/layout/hList6"/>
    <dgm:cxn modelId="{A0A6AF8C-AEAA-429F-AF90-177ED6251119}" type="presOf" srcId="{71608EE6-3D62-46AC-9A6F-EED3106BE3D1}" destId="{FDD86D0C-74E7-4262-A060-8E476C006024}" srcOrd="0" destOrd="0" presId="urn:microsoft.com/office/officeart/2005/8/layout/hList6"/>
    <dgm:cxn modelId="{C7355E8E-75C5-45D6-A2A5-CB093C70499C}" srcId="{71608EE6-3D62-46AC-9A6F-EED3106BE3D1}" destId="{778DF54C-C3E5-4D5E-AC76-8AD94F2C8826}" srcOrd="1" destOrd="0" parTransId="{71046804-3631-4B55-8370-FE74A34A4AAE}" sibTransId="{C8519565-D16C-4F15-97B9-89E630FB6A4A}"/>
    <dgm:cxn modelId="{00A84DA0-E48B-45DA-A198-D6F80EA9ECAE}" type="presOf" srcId="{FE1B9A59-C1FF-49A4-993B-8D5A2F0348C4}" destId="{3D194F86-21E2-44E1-AABA-06140536D868}" srcOrd="0" destOrd="2" presId="urn:microsoft.com/office/officeart/2005/8/layout/hList6"/>
    <dgm:cxn modelId="{257315A6-7F28-41BA-81A1-7B81AD33B999}" srcId="{778DF54C-C3E5-4D5E-AC76-8AD94F2C8826}" destId="{6E4D64BC-85BD-46C0-8711-5761AC70C200}" srcOrd="1" destOrd="0" parTransId="{8C585891-69C4-4B1A-AD50-8B3E6652A61D}" sibTransId="{6C26F748-BFBB-40FE-8996-FBACD5C1853B}"/>
    <dgm:cxn modelId="{241EC8B1-3C5B-4AA4-B934-DDC5BAAA80A0}" srcId="{71608EE6-3D62-46AC-9A6F-EED3106BE3D1}" destId="{82DB281E-252A-4859-8686-8820FDE746B7}" srcOrd="2" destOrd="0" parTransId="{3B39CF7F-6C4C-4C11-9FA5-3DE1B178E96B}" sibTransId="{A78F7263-C730-4A98-81A0-A185FC42472E}"/>
    <dgm:cxn modelId="{1015F4E0-C129-4042-ABCB-24C36B469A37}" srcId="{82DB281E-252A-4859-8686-8820FDE746B7}" destId="{623EB6CA-1DEE-4CFB-875F-D98C12EB7EED}" srcOrd="1" destOrd="0" parTransId="{F8F07411-3603-4801-BBC6-5D906426C901}" sibTransId="{30C1F884-2558-4359-B7B7-17C19E96BD29}"/>
    <dgm:cxn modelId="{8A4621E9-789A-4C6D-AD9C-65A4DFB0EAD1}" type="presOf" srcId="{82DB281E-252A-4859-8686-8820FDE746B7}" destId="{E35C4BBD-E805-44D0-95C6-28DD49C3F519}" srcOrd="0" destOrd="0" presId="urn:microsoft.com/office/officeart/2005/8/layout/hList6"/>
    <dgm:cxn modelId="{615B22EF-05D5-469B-B3F2-557C7D1B8994}" type="presOf" srcId="{778DF54C-C3E5-4D5E-AC76-8AD94F2C8826}" destId="{1F06D835-1E36-440E-9D02-A4FF73FFE937}" srcOrd="0" destOrd="0" presId="urn:microsoft.com/office/officeart/2005/8/layout/hList6"/>
    <dgm:cxn modelId="{E9A335F3-A915-49FD-AF1B-A920DDA7F308}" srcId="{778DF54C-C3E5-4D5E-AC76-8AD94F2C8826}" destId="{B4F3D801-85CC-439E-9203-D208213D778D}" srcOrd="0" destOrd="0" parTransId="{9C6D11E7-A0C6-4F90-8388-CCB3A220B769}" sibTransId="{051553A8-1FA4-4560-AAE3-2B13ADB11017}"/>
    <dgm:cxn modelId="{3CEE9BAA-98A1-4AC2-9595-8DB90BAEA209}" type="presParOf" srcId="{FDD86D0C-74E7-4262-A060-8E476C006024}" destId="{3D194F86-21E2-44E1-AABA-06140536D868}" srcOrd="0" destOrd="0" presId="urn:microsoft.com/office/officeart/2005/8/layout/hList6"/>
    <dgm:cxn modelId="{B9200A1C-61F7-44BC-81D4-90D1E32C228F}" type="presParOf" srcId="{FDD86D0C-74E7-4262-A060-8E476C006024}" destId="{E454C0DA-1D0E-4C8F-9F5E-3BF04D5CE2F9}" srcOrd="1" destOrd="0" presId="urn:microsoft.com/office/officeart/2005/8/layout/hList6"/>
    <dgm:cxn modelId="{51B32FA7-9AA4-4FE6-9D5C-70636BD4C657}" type="presParOf" srcId="{FDD86D0C-74E7-4262-A060-8E476C006024}" destId="{1F06D835-1E36-440E-9D02-A4FF73FFE937}" srcOrd="2" destOrd="0" presId="urn:microsoft.com/office/officeart/2005/8/layout/hList6"/>
    <dgm:cxn modelId="{E02DB20B-75ED-46F5-B4DB-A6188188BBD3}" type="presParOf" srcId="{FDD86D0C-74E7-4262-A060-8E476C006024}" destId="{A60CF930-F7DA-428D-80C9-9B4C02494A67}" srcOrd="3" destOrd="0" presId="urn:microsoft.com/office/officeart/2005/8/layout/hList6"/>
    <dgm:cxn modelId="{E33EE441-39C5-4B52-BEC8-25C028587BBF}" type="presParOf" srcId="{FDD86D0C-74E7-4262-A060-8E476C006024}" destId="{E35C4BBD-E805-44D0-95C6-28DD49C3F51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FA4DD9-B552-F049-8E4B-3C24083DF61F}"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A753AD5D-D5F3-1A4C-B0C4-156020AE46D7}">
      <dgm:prSet phldrT="[Text]"/>
      <dgm:spPr/>
      <dgm:t>
        <a:bodyPr/>
        <a:lstStyle/>
        <a:p>
          <a:r>
            <a:rPr lang="en-US" dirty="0"/>
            <a:t>Regulating Labor Dispute Resolution</a:t>
          </a:r>
        </a:p>
      </dgm:t>
    </dgm:pt>
    <dgm:pt modelId="{535E7DED-10DE-C244-9659-79F7D86F2B49}" type="parTrans" cxnId="{16191A37-0E40-5F4D-A36B-06FE023A4916}">
      <dgm:prSet/>
      <dgm:spPr/>
      <dgm:t>
        <a:bodyPr/>
        <a:lstStyle/>
        <a:p>
          <a:endParaRPr lang="en-US"/>
        </a:p>
      </dgm:t>
    </dgm:pt>
    <dgm:pt modelId="{F17E2C4E-DC69-5D42-B1E9-133602B3FCE5}" type="sibTrans" cxnId="{16191A37-0E40-5F4D-A36B-06FE023A4916}">
      <dgm:prSet/>
      <dgm:spPr/>
      <dgm:t>
        <a:bodyPr/>
        <a:lstStyle/>
        <a:p>
          <a:endParaRPr lang="en-US"/>
        </a:p>
      </dgm:t>
    </dgm:pt>
    <dgm:pt modelId="{64045C36-A5CE-6447-9BEA-6389A864EB38}">
      <dgm:prSet phldrT="[Text]" custT="1"/>
      <dgm:spPr/>
      <dgm:t>
        <a:bodyPr/>
        <a:lstStyle/>
        <a:p>
          <a:pPr algn="l"/>
          <a:r>
            <a:rPr lang="en-US" sz="2400" dirty="0">
              <a:latin typeface="Calibri" panose="020F0502020204030204" pitchFamily="34" charset="0"/>
              <a:cs typeface="Calibri" panose="020F0502020204030204" pitchFamily="34" charset="0"/>
            </a:rPr>
            <a:t>Labor Law (1997) Ch.12</a:t>
          </a:r>
        </a:p>
      </dgm:t>
    </dgm:pt>
    <dgm:pt modelId="{143A8AB7-6235-0046-85E4-5FC5DC828981}" type="parTrans" cxnId="{ECD190B2-3008-004D-B7CA-FE4FB37FFC29}">
      <dgm:prSet/>
      <dgm:spPr/>
      <dgm:t>
        <a:bodyPr/>
        <a:lstStyle/>
        <a:p>
          <a:endParaRPr lang="en-US"/>
        </a:p>
      </dgm:t>
    </dgm:pt>
    <dgm:pt modelId="{F1209C7D-46DA-E443-BADC-816636CF0282}" type="sibTrans" cxnId="{ECD190B2-3008-004D-B7CA-FE4FB37FFC29}">
      <dgm:prSet/>
      <dgm:spPr/>
      <dgm:t>
        <a:bodyPr/>
        <a:lstStyle/>
        <a:p>
          <a:endParaRPr lang="en-US"/>
        </a:p>
      </dgm:t>
    </dgm:pt>
    <dgm:pt modelId="{E8D559DC-2E51-5F4B-98EE-4041C5965C0D}">
      <dgm:prSet phldrT="[Text]" custT="1"/>
      <dgm:spPr/>
      <dgm:t>
        <a:bodyPr/>
        <a:lstStyle/>
        <a:p>
          <a:pPr algn="l"/>
          <a:r>
            <a:rPr lang="en-US" sz="2400" dirty="0">
              <a:latin typeface="Calibri" panose="020F0502020204030204" pitchFamily="34" charset="0"/>
              <a:cs typeface="Calibri" panose="020F0502020204030204" pitchFamily="34" charset="0"/>
            </a:rPr>
            <a:t>Code of Civil Procedures (2006)</a:t>
          </a:r>
        </a:p>
      </dgm:t>
    </dgm:pt>
    <dgm:pt modelId="{FDEFF6A4-CB0E-4149-AB1C-39DC975310CA}" type="parTrans" cxnId="{AEB33882-DB21-7447-ABC3-4F30625D0605}">
      <dgm:prSet/>
      <dgm:spPr/>
      <dgm:t>
        <a:bodyPr/>
        <a:lstStyle/>
        <a:p>
          <a:endParaRPr lang="en-US"/>
        </a:p>
      </dgm:t>
    </dgm:pt>
    <dgm:pt modelId="{0CD9AEFA-E070-2D46-A64F-B1D07B2E762B}" type="sibTrans" cxnId="{AEB33882-DB21-7447-ABC3-4F30625D0605}">
      <dgm:prSet/>
      <dgm:spPr/>
      <dgm:t>
        <a:bodyPr/>
        <a:lstStyle/>
        <a:p>
          <a:endParaRPr lang="en-US"/>
        </a:p>
      </dgm:t>
    </dgm:pt>
    <dgm:pt modelId="{2247D20B-296A-5C41-A152-B417720BEA20}">
      <dgm:prSet custT="1"/>
      <dgm:spPr/>
      <dgm:t>
        <a:bodyPr/>
        <a:lstStyle/>
        <a:p>
          <a:r>
            <a:rPr lang="en-US" sz="2400" dirty="0" err="1">
              <a:latin typeface="Calibri" panose="020F0502020204030204" pitchFamily="34" charset="0"/>
              <a:cs typeface="Calibri" panose="020F0502020204030204" pitchFamily="34" charset="0"/>
            </a:rPr>
            <a:t>Prakas</a:t>
          </a:r>
          <a:r>
            <a:rPr lang="en-US" sz="2400" dirty="0">
              <a:latin typeface="Calibri" panose="020F0502020204030204" pitchFamily="34" charset="0"/>
              <a:cs typeface="Calibri" panose="020F0502020204030204" pitchFamily="34" charset="0"/>
            </a:rPr>
            <a:t> No. 099 (204) on Arbitration Council [Ref: </a:t>
          </a:r>
          <a:r>
            <a:rPr lang="en-US" sz="2400" dirty="0" err="1">
              <a:latin typeface="Calibri" panose="020F0502020204030204" pitchFamily="34" charset="0"/>
              <a:cs typeface="Calibri" panose="020F0502020204030204" pitchFamily="34" charset="0"/>
            </a:rPr>
            <a:t>Prakas</a:t>
          </a:r>
          <a:r>
            <a:rPr lang="en-US" sz="2400" dirty="0">
              <a:latin typeface="Calibri" panose="020F0502020204030204" pitchFamily="34" charset="0"/>
              <a:cs typeface="Calibri" panose="020F0502020204030204" pitchFamily="34" charset="0"/>
            </a:rPr>
            <a:t> No.338 (2002) on Arbitration Council]</a:t>
          </a:r>
        </a:p>
      </dgm:t>
    </dgm:pt>
    <dgm:pt modelId="{D14287BE-46EA-0A48-8DB5-F7F40983AB22}" type="parTrans" cxnId="{BD0F646F-CAA9-F642-84CA-89B467F7A3C6}">
      <dgm:prSet/>
      <dgm:spPr/>
      <dgm:t>
        <a:bodyPr/>
        <a:lstStyle/>
        <a:p>
          <a:endParaRPr lang="en-US"/>
        </a:p>
      </dgm:t>
    </dgm:pt>
    <dgm:pt modelId="{AF5CD36F-D8C4-1640-8D27-1F1DE2B1FC36}" type="sibTrans" cxnId="{BD0F646F-CAA9-F642-84CA-89B467F7A3C6}">
      <dgm:prSet/>
      <dgm:spPr/>
      <dgm:t>
        <a:bodyPr/>
        <a:lstStyle/>
        <a:p>
          <a:endParaRPr lang="en-US"/>
        </a:p>
      </dgm:t>
    </dgm:pt>
    <dgm:pt modelId="{82D40644-4B34-4449-874B-6E30AC9DB682}">
      <dgm:prSet custT="1"/>
      <dgm:spPr/>
      <dgm:t>
        <a:bodyPr/>
        <a:lstStyle/>
        <a:p>
          <a:pPr algn="l"/>
          <a:r>
            <a:rPr lang="en-US" sz="2400" dirty="0" err="1">
              <a:latin typeface="Calibri" panose="020F0502020204030204" pitchFamily="34" charset="0"/>
              <a:cs typeface="Calibri" panose="020F0502020204030204" pitchFamily="34" charset="0"/>
            </a:rPr>
            <a:t>Prakas</a:t>
          </a:r>
          <a:r>
            <a:rPr lang="en-US" sz="2400" dirty="0">
              <a:latin typeface="Calibri" panose="020F0502020204030204" pitchFamily="34" charset="0"/>
              <a:cs typeface="Calibri" panose="020F0502020204030204" pitchFamily="34" charset="0"/>
            </a:rPr>
            <a:t> No. </a:t>
          </a:r>
          <a:r>
            <a:rPr lang="en-US" sz="2400" dirty="0">
              <a:latin typeface="+mn-lt"/>
              <a:cs typeface="Calibri" panose="020F0502020204030204" pitchFamily="34" charset="0"/>
            </a:rPr>
            <a:t>317</a:t>
          </a:r>
          <a:r>
            <a:rPr lang="en-US" sz="2400" dirty="0">
              <a:latin typeface="Calibri" panose="020F0502020204030204" pitchFamily="34" charset="0"/>
              <a:cs typeface="Calibri" panose="020F0502020204030204" pitchFamily="34" charset="0"/>
            </a:rPr>
            <a:t> (2001) on Procedures of Collective Labor Disputes</a:t>
          </a:r>
        </a:p>
      </dgm:t>
    </dgm:pt>
    <dgm:pt modelId="{87B1E8BE-4616-A840-B314-8EBB961D5559}" type="parTrans" cxnId="{7476A8FC-F01D-B242-9437-925AAD21827D}">
      <dgm:prSet/>
      <dgm:spPr/>
      <dgm:t>
        <a:bodyPr/>
        <a:lstStyle/>
        <a:p>
          <a:endParaRPr lang="en-US"/>
        </a:p>
      </dgm:t>
    </dgm:pt>
    <dgm:pt modelId="{DE5466CA-C8F2-CB49-B42F-6075DF45ECD4}" type="sibTrans" cxnId="{7476A8FC-F01D-B242-9437-925AAD21827D}">
      <dgm:prSet/>
      <dgm:spPr/>
      <dgm:t>
        <a:bodyPr/>
        <a:lstStyle/>
        <a:p>
          <a:endParaRPr lang="en-US"/>
        </a:p>
      </dgm:t>
    </dgm:pt>
    <dgm:pt modelId="{829EDBD5-5AF3-3C49-A96B-2099FDF0E69A}">
      <dgm:prSet custT="1"/>
      <dgm:spPr/>
      <dgm:t>
        <a:bodyPr/>
        <a:lstStyle/>
        <a:p>
          <a:pPr algn="l"/>
          <a:r>
            <a:rPr lang="en-US" sz="2400" dirty="0" err="1">
              <a:latin typeface="Calibri" panose="020F0502020204030204" pitchFamily="34" charset="0"/>
              <a:cs typeface="Calibri" panose="020F0502020204030204" pitchFamily="34" charset="0"/>
            </a:rPr>
            <a:t>Prakas</a:t>
          </a:r>
          <a:r>
            <a:rPr lang="en-US" sz="2400" dirty="0">
              <a:latin typeface="Calibri" panose="020F0502020204030204" pitchFamily="34" charset="0"/>
              <a:cs typeface="Calibri" panose="020F0502020204030204" pitchFamily="34" charset="0"/>
            </a:rPr>
            <a:t> No. 318 (2001) on Procedures of Individual Labor Disputes</a:t>
          </a:r>
        </a:p>
      </dgm:t>
    </dgm:pt>
    <dgm:pt modelId="{6A0E5C9F-6652-1244-8ED3-CA79E66996A3}" type="parTrans" cxnId="{63A60368-E379-0147-8FB1-B91EB411250B}">
      <dgm:prSet/>
      <dgm:spPr/>
      <dgm:t>
        <a:bodyPr/>
        <a:lstStyle/>
        <a:p>
          <a:endParaRPr lang="en-US"/>
        </a:p>
      </dgm:t>
    </dgm:pt>
    <dgm:pt modelId="{33596F38-92FC-744D-91FB-66639E67D279}" type="sibTrans" cxnId="{63A60368-E379-0147-8FB1-B91EB411250B}">
      <dgm:prSet/>
      <dgm:spPr/>
      <dgm:t>
        <a:bodyPr/>
        <a:lstStyle/>
        <a:p>
          <a:endParaRPr lang="en-US"/>
        </a:p>
      </dgm:t>
    </dgm:pt>
    <dgm:pt modelId="{CDC1682F-324B-AC47-8A8A-24FCBAC7BE22}">
      <dgm:prSet custT="1"/>
      <dgm:spPr/>
      <dgm:t>
        <a:bodyPr/>
        <a:lstStyle/>
        <a:p>
          <a:pPr algn="l"/>
          <a:r>
            <a:rPr lang="en-US" sz="2400" dirty="0">
              <a:latin typeface="Calibri" panose="020F0502020204030204" pitchFamily="34" charset="0"/>
              <a:cs typeface="Calibri" panose="020F0502020204030204" pitchFamily="34" charset="0"/>
            </a:rPr>
            <a:t>Law on Trade Union (2016)</a:t>
          </a:r>
        </a:p>
      </dgm:t>
    </dgm:pt>
    <dgm:pt modelId="{8CB9D54D-F8C2-1F43-A469-3F7EB09B16B8}" type="parTrans" cxnId="{BD75792F-A13B-A348-A59E-E2B7D76972D4}">
      <dgm:prSet/>
      <dgm:spPr/>
      <dgm:t>
        <a:bodyPr/>
        <a:lstStyle/>
        <a:p>
          <a:endParaRPr lang="en-US"/>
        </a:p>
      </dgm:t>
    </dgm:pt>
    <dgm:pt modelId="{7E24467A-4959-5440-8110-01CD43A2CDC4}" type="sibTrans" cxnId="{BD75792F-A13B-A348-A59E-E2B7D76972D4}">
      <dgm:prSet/>
      <dgm:spPr/>
      <dgm:t>
        <a:bodyPr/>
        <a:lstStyle/>
        <a:p>
          <a:endParaRPr lang="en-US"/>
        </a:p>
      </dgm:t>
    </dgm:pt>
    <dgm:pt modelId="{52C705F2-793A-AE4E-B025-A16DA6B296CD}">
      <dgm:prSet custT="1"/>
      <dgm:spPr/>
      <dgm:t>
        <a:bodyPr/>
        <a:lstStyle/>
        <a:p>
          <a:pPr algn="l"/>
          <a:r>
            <a:rPr lang="en-US" sz="2400" dirty="0">
              <a:latin typeface="Calibri" panose="020F0502020204030204" pitchFamily="34" charset="0"/>
              <a:cs typeface="Calibri" panose="020F0502020204030204" pitchFamily="34" charset="0"/>
            </a:rPr>
            <a:t>Law on Social Security (2019) [Ref: Law on Social Security (2002)]</a:t>
          </a:r>
        </a:p>
      </dgm:t>
    </dgm:pt>
    <dgm:pt modelId="{49489106-F234-724D-B4CC-9145B68BD6F9}" type="parTrans" cxnId="{D0EF6260-DD6F-F747-9EBE-2E5DD4D526C7}">
      <dgm:prSet/>
      <dgm:spPr/>
      <dgm:t>
        <a:bodyPr/>
        <a:lstStyle/>
        <a:p>
          <a:endParaRPr lang="en-US"/>
        </a:p>
      </dgm:t>
    </dgm:pt>
    <dgm:pt modelId="{7A61531D-FD07-FA40-890A-9C4D63F4BBAA}" type="sibTrans" cxnId="{D0EF6260-DD6F-F747-9EBE-2E5DD4D526C7}">
      <dgm:prSet/>
      <dgm:spPr/>
      <dgm:t>
        <a:bodyPr/>
        <a:lstStyle/>
        <a:p>
          <a:endParaRPr lang="en-US"/>
        </a:p>
      </dgm:t>
    </dgm:pt>
    <dgm:pt modelId="{50E6E489-A934-4443-9C44-AF0EC6FD96C6}" type="pres">
      <dgm:prSet presAssocID="{BDFA4DD9-B552-F049-8E4B-3C24083DF61F}" presName="linear" presStyleCnt="0">
        <dgm:presLayoutVars>
          <dgm:dir/>
          <dgm:animLvl val="lvl"/>
          <dgm:resizeHandles val="exact"/>
        </dgm:presLayoutVars>
      </dgm:prSet>
      <dgm:spPr/>
    </dgm:pt>
    <dgm:pt modelId="{E554EC92-E901-C946-A454-3C4EF30F8079}" type="pres">
      <dgm:prSet presAssocID="{A753AD5D-D5F3-1A4C-B0C4-156020AE46D7}" presName="parentLin" presStyleCnt="0"/>
      <dgm:spPr/>
    </dgm:pt>
    <dgm:pt modelId="{383AFBDB-BAFC-3845-8D29-D7D134D0E7FF}" type="pres">
      <dgm:prSet presAssocID="{A753AD5D-D5F3-1A4C-B0C4-156020AE46D7}" presName="parentLeftMargin" presStyleLbl="node1" presStyleIdx="0" presStyleCnt="1"/>
      <dgm:spPr/>
    </dgm:pt>
    <dgm:pt modelId="{6FBBF033-0D6A-224D-BE22-8ABDA09FE99D}" type="pres">
      <dgm:prSet presAssocID="{A753AD5D-D5F3-1A4C-B0C4-156020AE46D7}" presName="parentText" presStyleLbl="node1" presStyleIdx="0" presStyleCnt="1" custScaleX="122241">
        <dgm:presLayoutVars>
          <dgm:chMax val="0"/>
          <dgm:bulletEnabled val="1"/>
        </dgm:presLayoutVars>
      </dgm:prSet>
      <dgm:spPr/>
    </dgm:pt>
    <dgm:pt modelId="{1B6C81EE-5723-004F-891C-7B4351F21592}" type="pres">
      <dgm:prSet presAssocID="{A753AD5D-D5F3-1A4C-B0C4-156020AE46D7}" presName="negativeSpace" presStyleCnt="0"/>
      <dgm:spPr/>
    </dgm:pt>
    <dgm:pt modelId="{DA95A75D-EDAA-AB41-9D93-31B5F5527F5B}" type="pres">
      <dgm:prSet presAssocID="{A753AD5D-D5F3-1A4C-B0C4-156020AE46D7}" presName="childText" presStyleLbl="conFgAcc1" presStyleIdx="0" presStyleCnt="1">
        <dgm:presLayoutVars>
          <dgm:bulletEnabled val="1"/>
        </dgm:presLayoutVars>
      </dgm:prSet>
      <dgm:spPr/>
    </dgm:pt>
  </dgm:ptLst>
  <dgm:cxnLst>
    <dgm:cxn modelId="{DA621306-2BB2-AA4F-BED6-24C027CC64F7}" type="presOf" srcId="{CDC1682F-324B-AC47-8A8A-24FCBAC7BE22}" destId="{DA95A75D-EDAA-AB41-9D93-31B5F5527F5B}" srcOrd="0" destOrd="5" presId="urn:microsoft.com/office/officeart/2005/8/layout/list1"/>
    <dgm:cxn modelId="{36D5A30C-351F-C24E-B279-B231000FF562}" type="presOf" srcId="{52C705F2-793A-AE4E-B025-A16DA6B296CD}" destId="{DA95A75D-EDAA-AB41-9D93-31B5F5527F5B}" srcOrd="0" destOrd="6" presId="urn:microsoft.com/office/officeart/2005/8/layout/list1"/>
    <dgm:cxn modelId="{BD75792F-A13B-A348-A59E-E2B7D76972D4}" srcId="{A753AD5D-D5F3-1A4C-B0C4-156020AE46D7}" destId="{CDC1682F-324B-AC47-8A8A-24FCBAC7BE22}" srcOrd="5" destOrd="0" parTransId="{8CB9D54D-F8C2-1F43-A469-3F7EB09B16B8}" sibTransId="{7E24467A-4959-5440-8110-01CD43A2CDC4}"/>
    <dgm:cxn modelId="{7C553432-7A54-FB4E-9EE0-2EDB3DD6265E}" type="presOf" srcId="{E8D559DC-2E51-5F4B-98EE-4041C5965C0D}" destId="{DA95A75D-EDAA-AB41-9D93-31B5F5527F5B}" srcOrd="0" destOrd="4" presId="urn:microsoft.com/office/officeart/2005/8/layout/list1"/>
    <dgm:cxn modelId="{16191A37-0E40-5F4D-A36B-06FE023A4916}" srcId="{BDFA4DD9-B552-F049-8E4B-3C24083DF61F}" destId="{A753AD5D-D5F3-1A4C-B0C4-156020AE46D7}" srcOrd="0" destOrd="0" parTransId="{535E7DED-10DE-C244-9659-79F7D86F2B49}" sibTransId="{F17E2C4E-DC69-5D42-B1E9-133602B3FCE5}"/>
    <dgm:cxn modelId="{D0EF6260-DD6F-F747-9EBE-2E5DD4D526C7}" srcId="{A753AD5D-D5F3-1A4C-B0C4-156020AE46D7}" destId="{52C705F2-793A-AE4E-B025-A16DA6B296CD}" srcOrd="6" destOrd="0" parTransId="{49489106-F234-724D-B4CC-9145B68BD6F9}" sibTransId="{7A61531D-FD07-FA40-890A-9C4D63F4BBAA}"/>
    <dgm:cxn modelId="{63A60368-E379-0147-8FB1-B91EB411250B}" srcId="{A753AD5D-D5F3-1A4C-B0C4-156020AE46D7}" destId="{829EDBD5-5AF3-3C49-A96B-2099FDF0E69A}" srcOrd="2" destOrd="0" parTransId="{6A0E5C9F-6652-1244-8ED3-CA79E66996A3}" sibTransId="{33596F38-92FC-744D-91FB-66639E67D279}"/>
    <dgm:cxn modelId="{BD0F646F-CAA9-F642-84CA-89B467F7A3C6}" srcId="{A753AD5D-D5F3-1A4C-B0C4-156020AE46D7}" destId="{2247D20B-296A-5C41-A152-B417720BEA20}" srcOrd="3" destOrd="0" parTransId="{D14287BE-46EA-0A48-8DB5-F7F40983AB22}" sibTransId="{AF5CD36F-D8C4-1640-8D27-1F1DE2B1FC36}"/>
    <dgm:cxn modelId="{8A254B74-CDFA-0D41-B814-58413123BED3}" type="presOf" srcId="{829EDBD5-5AF3-3C49-A96B-2099FDF0E69A}" destId="{DA95A75D-EDAA-AB41-9D93-31B5F5527F5B}" srcOrd="0" destOrd="2" presId="urn:microsoft.com/office/officeart/2005/8/layout/list1"/>
    <dgm:cxn modelId="{F17B0157-7B26-AD42-8C4D-6DA75CA15BE7}" type="presOf" srcId="{A753AD5D-D5F3-1A4C-B0C4-156020AE46D7}" destId="{6FBBF033-0D6A-224D-BE22-8ABDA09FE99D}" srcOrd="1" destOrd="0" presId="urn:microsoft.com/office/officeart/2005/8/layout/list1"/>
    <dgm:cxn modelId="{AEB33882-DB21-7447-ABC3-4F30625D0605}" srcId="{A753AD5D-D5F3-1A4C-B0C4-156020AE46D7}" destId="{E8D559DC-2E51-5F4B-98EE-4041C5965C0D}" srcOrd="4" destOrd="0" parTransId="{FDEFF6A4-CB0E-4149-AB1C-39DC975310CA}" sibTransId="{0CD9AEFA-E070-2D46-A64F-B1D07B2E762B}"/>
    <dgm:cxn modelId="{ECD190B2-3008-004D-B7CA-FE4FB37FFC29}" srcId="{A753AD5D-D5F3-1A4C-B0C4-156020AE46D7}" destId="{64045C36-A5CE-6447-9BEA-6389A864EB38}" srcOrd="0" destOrd="0" parTransId="{143A8AB7-6235-0046-85E4-5FC5DC828981}" sibTransId="{F1209C7D-46DA-E443-BADC-816636CF0282}"/>
    <dgm:cxn modelId="{A66F52CA-5AEB-D44A-A223-F53E1EDE9521}" type="presOf" srcId="{2247D20B-296A-5C41-A152-B417720BEA20}" destId="{DA95A75D-EDAA-AB41-9D93-31B5F5527F5B}" srcOrd="0" destOrd="3" presId="urn:microsoft.com/office/officeart/2005/8/layout/list1"/>
    <dgm:cxn modelId="{72B66ED1-F247-3D45-B4A3-EA3E1B93EC5C}" type="presOf" srcId="{82D40644-4B34-4449-874B-6E30AC9DB682}" destId="{DA95A75D-EDAA-AB41-9D93-31B5F5527F5B}" srcOrd="0" destOrd="1" presId="urn:microsoft.com/office/officeart/2005/8/layout/list1"/>
    <dgm:cxn modelId="{A904AED4-A777-EE47-AF61-C23C83F33F77}" type="presOf" srcId="{A753AD5D-D5F3-1A4C-B0C4-156020AE46D7}" destId="{383AFBDB-BAFC-3845-8D29-D7D134D0E7FF}" srcOrd="0" destOrd="0" presId="urn:microsoft.com/office/officeart/2005/8/layout/list1"/>
    <dgm:cxn modelId="{8C11B7D8-9F01-BA41-BFD1-7713958A3433}" type="presOf" srcId="{BDFA4DD9-B552-F049-8E4B-3C24083DF61F}" destId="{50E6E489-A934-4443-9C44-AF0EC6FD96C6}" srcOrd="0" destOrd="0" presId="urn:microsoft.com/office/officeart/2005/8/layout/list1"/>
    <dgm:cxn modelId="{FC89D5E9-EBE9-994C-BFC8-BBE61A4C85F4}" type="presOf" srcId="{64045C36-A5CE-6447-9BEA-6389A864EB38}" destId="{DA95A75D-EDAA-AB41-9D93-31B5F5527F5B}" srcOrd="0" destOrd="0" presId="urn:microsoft.com/office/officeart/2005/8/layout/list1"/>
    <dgm:cxn modelId="{7476A8FC-F01D-B242-9437-925AAD21827D}" srcId="{A753AD5D-D5F3-1A4C-B0C4-156020AE46D7}" destId="{82D40644-4B34-4449-874B-6E30AC9DB682}" srcOrd="1" destOrd="0" parTransId="{87B1E8BE-4616-A840-B314-8EBB961D5559}" sibTransId="{DE5466CA-C8F2-CB49-B42F-6075DF45ECD4}"/>
    <dgm:cxn modelId="{E743D0BC-B834-4E44-A5CA-6C86B2B0ED31}" type="presParOf" srcId="{50E6E489-A934-4443-9C44-AF0EC6FD96C6}" destId="{E554EC92-E901-C946-A454-3C4EF30F8079}" srcOrd="0" destOrd="0" presId="urn:microsoft.com/office/officeart/2005/8/layout/list1"/>
    <dgm:cxn modelId="{7DCC4154-9CB0-0647-987C-B27E05FBC630}" type="presParOf" srcId="{E554EC92-E901-C946-A454-3C4EF30F8079}" destId="{383AFBDB-BAFC-3845-8D29-D7D134D0E7FF}" srcOrd="0" destOrd="0" presId="urn:microsoft.com/office/officeart/2005/8/layout/list1"/>
    <dgm:cxn modelId="{FE440E7F-3427-A448-9CCD-0ACFDC1D1294}" type="presParOf" srcId="{E554EC92-E901-C946-A454-3C4EF30F8079}" destId="{6FBBF033-0D6A-224D-BE22-8ABDA09FE99D}" srcOrd="1" destOrd="0" presId="urn:microsoft.com/office/officeart/2005/8/layout/list1"/>
    <dgm:cxn modelId="{A918F4E1-BC35-DE4E-8389-B51EB07DD3B6}" type="presParOf" srcId="{50E6E489-A934-4443-9C44-AF0EC6FD96C6}" destId="{1B6C81EE-5723-004F-891C-7B4351F21592}" srcOrd="1" destOrd="0" presId="urn:microsoft.com/office/officeart/2005/8/layout/list1"/>
    <dgm:cxn modelId="{664C0643-8B40-624F-A213-BA7A0564C717}" type="presParOf" srcId="{50E6E489-A934-4443-9C44-AF0EC6FD96C6}" destId="{DA95A75D-EDAA-AB41-9D93-31B5F5527F5B}"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FA4DD9-B552-F049-8E4B-3C24083DF61F}"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A753AD5D-D5F3-1A4C-B0C4-156020AE46D7}">
      <dgm:prSet phldrT="[Text]"/>
      <dgm:spPr/>
      <dgm:t>
        <a:bodyPr/>
        <a:lstStyle/>
        <a:p>
          <a:r>
            <a:rPr lang="en-US" dirty="0"/>
            <a:t>Types of Labor Dispute</a:t>
          </a:r>
        </a:p>
      </dgm:t>
    </dgm:pt>
    <dgm:pt modelId="{535E7DED-10DE-C244-9659-79F7D86F2B49}" type="parTrans" cxnId="{16191A37-0E40-5F4D-A36B-06FE023A4916}">
      <dgm:prSet/>
      <dgm:spPr/>
      <dgm:t>
        <a:bodyPr/>
        <a:lstStyle/>
        <a:p>
          <a:endParaRPr lang="en-US"/>
        </a:p>
      </dgm:t>
    </dgm:pt>
    <dgm:pt modelId="{F17E2C4E-DC69-5D42-B1E9-133602B3FCE5}" type="sibTrans" cxnId="{16191A37-0E40-5F4D-A36B-06FE023A4916}">
      <dgm:prSet/>
      <dgm:spPr/>
      <dgm:t>
        <a:bodyPr/>
        <a:lstStyle/>
        <a:p>
          <a:endParaRPr lang="en-US"/>
        </a:p>
      </dgm:t>
    </dgm:pt>
    <dgm:pt modelId="{64045C36-A5CE-6447-9BEA-6389A864EB38}">
      <dgm:prSet phldrT="[Text]" custT="1"/>
      <dgm:spPr/>
      <dgm:t>
        <a:bodyPr/>
        <a:lstStyle/>
        <a:p>
          <a:pPr algn="l"/>
          <a:r>
            <a:rPr lang="en-US" sz="3200" dirty="0">
              <a:latin typeface="Calibri" panose="020F0502020204030204" pitchFamily="34" charset="0"/>
              <a:cs typeface="Calibri" panose="020F0502020204030204" pitchFamily="34" charset="0"/>
            </a:rPr>
            <a:t>Individual Labor Dispute (Article 300-New, Labor Law)</a:t>
          </a:r>
        </a:p>
      </dgm:t>
    </dgm:pt>
    <dgm:pt modelId="{143A8AB7-6235-0046-85E4-5FC5DC828981}" type="parTrans" cxnId="{ECD190B2-3008-004D-B7CA-FE4FB37FFC29}">
      <dgm:prSet/>
      <dgm:spPr/>
      <dgm:t>
        <a:bodyPr/>
        <a:lstStyle/>
        <a:p>
          <a:endParaRPr lang="en-US"/>
        </a:p>
      </dgm:t>
    </dgm:pt>
    <dgm:pt modelId="{F1209C7D-46DA-E443-BADC-816636CF0282}" type="sibTrans" cxnId="{ECD190B2-3008-004D-B7CA-FE4FB37FFC29}">
      <dgm:prSet/>
      <dgm:spPr/>
      <dgm:t>
        <a:bodyPr/>
        <a:lstStyle/>
        <a:p>
          <a:endParaRPr lang="en-US"/>
        </a:p>
      </dgm:t>
    </dgm:pt>
    <dgm:pt modelId="{82D40644-4B34-4449-874B-6E30AC9DB682}">
      <dgm:prSet custT="1"/>
      <dgm:spPr/>
      <dgm:t>
        <a:bodyPr/>
        <a:lstStyle/>
        <a:p>
          <a:pPr algn="l"/>
          <a:r>
            <a:rPr lang="en-US" sz="3600" dirty="0">
              <a:latin typeface="Calibri" panose="020F0502020204030204" pitchFamily="34" charset="0"/>
              <a:cs typeface="Calibri" panose="020F0502020204030204" pitchFamily="34" charset="0"/>
            </a:rPr>
            <a:t>Collective Labor Dispute (Article 302, Labor Law)</a:t>
          </a:r>
        </a:p>
      </dgm:t>
    </dgm:pt>
    <dgm:pt modelId="{87B1E8BE-4616-A840-B314-8EBB961D5559}" type="parTrans" cxnId="{7476A8FC-F01D-B242-9437-925AAD21827D}">
      <dgm:prSet/>
      <dgm:spPr/>
      <dgm:t>
        <a:bodyPr/>
        <a:lstStyle/>
        <a:p>
          <a:endParaRPr lang="en-US"/>
        </a:p>
      </dgm:t>
    </dgm:pt>
    <dgm:pt modelId="{DE5466CA-C8F2-CB49-B42F-6075DF45ECD4}" type="sibTrans" cxnId="{7476A8FC-F01D-B242-9437-925AAD21827D}">
      <dgm:prSet/>
      <dgm:spPr/>
      <dgm:t>
        <a:bodyPr/>
        <a:lstStyle/>
        <a:p>
          <a:endParaRPr lang="en-US"/>
        </a:p>
      </dgm:t>
    </dgm:pt>
    <dgm:pt modelId="{50E6E489-A934-4443-9C44-AF0EC6FD96C6}" type="pres">
      <dgm:prSet presAssocID="{BDFA4DD9-B552-F049-8E4B-3C24083DF61F}" presName="linear" presStyleCnt="0">
        <dgm:presLayoutVars>
          <dgm:dir/>
          <dgm:animLvl val="lvl"/>
          <dgm:resizeHandles val="exact"/>
        </dgm:presLayoutVars>
      </dgm:prSet>
      <dgm:spPr/>
    </dgm:pt>
    <dgm:pt modelId="{E554EC92-E901-C946-A454-3C4EF30F8079}" type="pres">
      <dgm:prSet presAssocID="{A753AD5D-D5F3-1A4C-B0C4-156020AE46D7}" presName="parentLin" presStyleCnt="0"/>
      <dgm:spPr/>
    </dgm:pt>
    <dgm:pt modelId="{383AFBDB-BAFC-3845-8D29-D7D134D0E7FF}" type="pres">
      <dgm:prSet presAssocID="{A753AD5D-D5F3-1A4C-B0C4-156020AE46D7}" presName="parentLeftMargin" presStyleLbl="node1" presStyleIdx="0" presStyleCnt="1"/>
      <dgm:spPr/>
    </dgm:pt>
    <dgm:pt modelId="{6FBBF033-0D6A-224D-BE22-8ABDA09FE99D}" type="pres">
      <dgm:prSet presAssocID="{A753AD5D-D5F3-1A4C-B0C4-156020AE46D7}" presName="parentText" presStyleLbl="node1" presStyleIdx="0" presStyleCnt="1" custScaleX="122241">
        <dgm:presLayoutVars>
          <dgm:chMax val="0"/>
          <dgm:bulletEnabled val="1"/>
        </dgm:presLayoutVars>
      </dgm:prSet>
      <dgm:spPr/>
    </dgm:pt>
    <dgm:pt modelId="{1B6C81EE-5723-004F-891C-7B4351F21592}" type="pres">
      <dgm:prSet presAssocID="{A753AD5D-D5F3-1A4C-B0C4-156020AE46D7}" presName="negativeSpace" presStyleCnt="0"/>
      <dgm:spPr/>
    </dgm:pt>
    <dgm:pt modelId="{DA95A75D-EDAA-AB41-9D93-31B5F5527F5B}" type="pres">
      <dgm:prSet presAssocID="{A753AD5D-D5F3-1A4C-B0C4-156020AE46D7}" presName="childText" presStyleLbl="conFgAcc1" presStyleIdx="0" presStyleCnt="1">
        <dgm:presLayoutVars>
          <dgm:bulletEnabled val="1"/>
        </dgm:presLayoutVars>
      </dgm:prSet>
      <dgm:spPr/>
    </dgm:pt>
  </dgm:ptLst>
  <dgm:cxnLst>
    <dgm:cxn modelId="{16191A37-0E40-5F4D-A36B-06FE023A4916}" srcId="{BDFA4DD9-B552-F049-8E4B-3C24083DF61F}" destId="{A753AD5D-D5F3-1A4C-B0C4-156020AE46D7}" srcOrd="0" destOrd="0" parTransId="{535E7DED-10DE-C244-9659-79F7D86F2B49}" sibTransId="{F17E2C4E-DC69-5D42-B1E9-133602B3FCE5}"/>
    <dgm:cxn modelId="{F17B0157-7B26-AD42-8C4D-6DA75CA15BE7}" type="presOf" srcId="{A753AD5D-D5F3-1A4C-B0C4-156020AE46D7}" destId="{6FBBF033-0D6A-224D-BE22-8ABDA09FE99D}" srcOrd="1" destOrd="0" presId="urn:microsoft.com/office/officeart/2005/8/layout/list1"/>
    <dgm:cxn modelId="{ECD190B2-3008-004D-B7CA-FE4FB37FFC29}" srcId="{A753AD5D-D5F3-1A4C-B0C4-156020AE46D7}" destId="{64045C36-A5CE-6447-9BEA-6389A864EB38}" srcOrd="0" destOrd="0" parTransId="{143A8AB7-6235-0046-85E4-5FC5DC828981}" sibTransId="{F1209C7D-46DA-E443-BADC-816636CF0282}"/>
    <dgm:cxn modelId="{72B66ED1-F247-3D45-B4A3-EA3E1B93EC5C}" type="presOf" srcId="{82D40644-4B34-4449-874B-6E30AC9DB682}" destId="{DA95A75D-EDAA-AB41-9D93-31B5F5527F5B}" srcOrd="0" destOrd="1" presId="urn:microsoft.com/office/officeart/2005/8/layout/list1"/>
    <dgm:cxn modelId="{A904AED4-A777-EE47-AF61-C23C83F33F77}" type="presOf" srcId="{A753AD5D-D5F3-1A4C-B0C4-156020AE46D7}" destId="{383AFBDB-BAFC-3845-8D29-D7D134D0E7FF}" srcOrd="0" destOrd="0" presId="urn:microsoft.com/office/officeart/2005/8/layout/list1"/>
    <dgm:cxn modelId="{8C11B7D8-9F01-BA41-BFD1-7713958A3433}" type="presOf" srcId="{BDFA4DD9-B552-F049-8E4B-3C24083DF61F}" destId="{50E6E489-A934-4443-9C44-AF0EC6FD96C6}" srcOrd="0" destOrd="0" presId="urn:microsoft.com/office/officeart/2005/8/layout/list1"/>
    <dgm:cxn modelId="{FC89D5E9-EBE9-994C-BFC8-BBE61A4C85F4}" type="presOf" srcId="{64045C36-A5CE-6447-9BEA-6389A864EB38}" destId="{DA95A75D-EDAA-AB41-9D93-31B5F5527F5B}" srcOrd="0" destOrd="0" presId="urn:microsoft.com/office/officeart/2005/8/layout/list1"/>
    <dgm:cxn modelId="{7476A8FC-F01D-B242-9437-925AAD21827D}" srcId="{A753AD5D-D5F3-1A4C-B0C4-156020AE46D7}" destId="{82D40644-4B34-4449-874B-6E30AC9DB682}" srcOrd="1" destOrd="0" parTransId="{87B1E8BE-4616-A840-B314-8EBB961D5559}" sibTransId="{DE5466CA-C8F2-CB49-B42F-6075DF45ECD4}"/>
    <dgm:cxn modelId="{E743D0BC-B834-4E44-A5CA-6C86B2B0ED31}" type="presParOf" srcId="{50E6E489-A934-4443-9C44-AF0EC6FD96C6}" destId="{E554EC92-E901-C946-A454-3C4EF30F8079}" srcOrd="0" destOrd="0" presId="urn:microsoft.com/office/officeart/2005/8/layout/list1"/>
    <dgm:cxn modelId="{7DCC4154-9CB0-0647-987C-B27E05FBC630}" type="presParOf" srcId="{E554EC92-E901-C946-A454-3C4EF30F8079}" destId="{383AFBDB-BAFC-3845-8D29-D7D134D0E7FF}" srcOrd="0" destOrd="0" presId="urn:microsoft.com/office/officeart/2005/8/layout/list1"/>
    <dgm:cxn modelId="{FE440E7F-3427-A448-9CCD-0ACFDC1D1294}" type="presParOf" srcId="{E554EC92-E901-C946-A454-3C4EF30F8079}" destId="{6FBBF033-0D6A-224D-BE22-8ABDA09FE99D}" srcOrd="1" destOrd="0" presId="urn:microsoft.com/office/officeart/2005/8/layout/list1"/>
    <dgm:cxn modelId="{A918F4E1-BC35-DE4E-8389-B51EB07DD3B6}" type="presParOf" srcId="{50E6E489-A934-4443-9C44-AF0EC6FD96C6}" destId="{1B6C81EE-5723-004F-891C-7B4351F21592}" srcOrd="1" destOrd="0" presId="urn:microsoft.com/office/officeart/2005/8/layout/list1"/>
    <dgm:cxn modelId="{664C0643-8B40-624F-A213-BA7A0564C717}" type="presParOf" srcId="{50E6E489-A934-4443-9C44-AF0EC6FD96C6}" destId="{DA95A75D-EDAA-AB41-9D93-31B5F5527F5B}"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FA4DD9-B552-F049-8E4B-3C24083DF61F}"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A753AD5D-D5F3-1A4C-B0C4-156020AE46D7}">
      <dgm:prSet phldrT="[Text]"/>
      <dgm:spPr/>
      <dgm:t>
        <a:bodyPr/>
        <a:lstStyle/>
        <a:p>
          <a:r>
            <a:rPr lang="en-US" dirty="0"/>
            <a:t>Individual Labor Dispute Resolution</a:t>
          </a:r>
        </a:p>
      </dgm:t>
    </dgm:pt>
    <dgm:pt modelId="{535E7DED-10DE-C244-9659-79F7D86F2B49}" type="parTrans" cxnId="{16191A37-0E40-5F4D-A36B-06FE023A4916}">
      <dgm:prSet/>
      <dgm:spPr/>
      <dgm:t>
        <a:bodyPr/>
        <a:lstStyle/>
        <a:p>
          <a:endParaRPr lang="en-US"/>
        </a:p>
      </dgm:t>
    </dgm:pt>
    <dgm:pt modelId="{F17E2C4E-DC69-5D42-B1E9-133602B3FCE5}" type="sibTrans" cxnId="{16191A37-0E40-5F4D-A36B-06FE023A4916}">
      <dgm:prSet/>
      <dgm:spPr/>
      <dgm:t>
        <a:bodyPr/>
        <a:lstStyle/>
        <a:p>
          <a:endParaRPr lang="en-US"/>
        </a:p>
      </dgm:t>
    </dgm:pt>
    <dgm:pt modelId="{64045C36-A5CE-6447-9BEA-6389A864EB38}">
      <dgm:prSet phldrT="[Text]" custT="1"/>
      <dgm:spPr/>
      <dgm:t>
        <a:bodyPr/>
        <a:lstStyle/>
        <a:p>
          <a:pPr algn="l"/>
          <a:r>
            <a:rPr lang="en-US" sz="2400" dirty="0">
              <a:latin typeface="Calibri" panose="020F0502020204030204" pitchFamily="34" charset="0"/>
              <a:cs typeface="Calibri" panose="020F0502020204030204" pitchFamily="34" charset="0"/>
            </a:rPr>
            <a:t>Enterprise’s Grievance Complaint Procedures (Internal Regulation of the Enterprise, Employment Contract or Collective Bargaining Agreement)</a:t>
          </a:r>
        </a:p>
      </dgm:t>
    </dgm:pt>
    <dgm:pt modelId="{143A8AB7-6235-0046-85E4-5FC5DC828981}" type="parTrans" cxnId="{ECD190B2-3008-004D-B7CA-FE4FB37FFC29}">
      <dgm:prSet/>
      <dgm:spPr/>
      <dgm:t>
        <a:bodyPr/>
        <a:lstStyle/>
        <a:p>
          <a:endParaRPr lang="en-US"/>
        </a:p>
      </dgm:t>
    </dgm:pt>
    <dgm:pt modelId="{F1209C7D-46DA-E443-BADC-816636CF0282}" type="sibTrans" cxnId="{ECD190B2-3008-004D-B7CA-FE4FB37FFC29}">
      <dgm:prSet/>
      <dgm:spPr/>
      <dgm:t>
        <a:bodyPr/>
        <a:lstStyle/>
        <a:p>
          <a:endParaRPr lang="en-US"/>
        </a:p>
      </dgm:t>
    </dgm:pt>
    <dgm:pt modelId="{82D40644-4B34-4449-874B-6E30AC9DB682}">
      <dgm:prSet custT="1"/>
      <dgm:spPr/>
      <dgm:t>
        <a:bodyPr/>
        <a:lstStyle/>
        <a:p>
          <a:pPr algn="l"/>
          <a:r>
            <a:rPr lang="en-US" sz="2400" dirty="0">
              <a:solidFill>
                <a:srgbClr val="FF0000"/>
              </a:solidFill>
              <a:latin typeface="Calibri" panose="020F0502020204030204" pitchFamily="34" charset="0"/>
              <a:cs typeface="Calibri" panose="020F0502020204030204" pitchFamily="34" charset="0"/>
            </a:rPr>
            <a:t>Option 1: </a:t>
          </a:r>
          <a:r>
            <a:rPr lang="en-US" sz="2400" dirty="0">
              <a:latin typeface="Calibri" panose="020F0502020204030204" pitchFamily="34" charset="0"/>
              <a:cs typeface="Calibri" panose="020F0502020204030204" pitchFamily="34" charset="0"/>
            </a:rPr>
            <a:t>Voluntary Conciliation by Ministry in charge of Ministry of Labor</a:t>
          </a:r>
        </a:p>
      </dgm:t>
    </dgm:pt>
    <dgm:pt modelId="{DE5466CA-C8F2-CB49-B42F-6075DF45ECD4}" type="sibTrans" cxnId="{7476A8FC-F01D-B242-9437-925AAD21827D}">
      <dgm:prSet/>
      <dgm:spPr/>
      <dgm:t>
        <a:bodyPr/>
        <a:lstStyle/>
        <a:p>
          <a:endParaRPr lang="en-US"/>
        </a:p>
      </dgm:t>
    </dgm:pt>
    <dgm:pt modelId="{87B1E8BE-4616-A840-B314-8EBB961D5559}" type="parTrans" cxnId="{7476A8FC-F01D-B242-9437-925AAD21827D}">
      <dgm:prSet/>
      <dgm:spPr/>
      <dgm:t>
        <a:bodyPr/>
        <a:lstStyle/>
        <a:p>
          <a:endParaRPr lang="en-US"/>
        </a:p>
      </dgm:t>
    </dgm:pt>
    <dgm:pt modelId="{829EDBD5-5AF3-3C49-A96B-2099FDF0E69A}">
      <dgm:prSet custT="1"/>
      <dgm:spPr/>
      <dgm:t>
        <a:bodyPr/>
        <a:lstStyle/>
        <a:p>
          <a:pPr algn="l"/>
          <a:r>
            <a:rPr lang="en-US" sz="2400" dirty="0">
              <a:solidFill>
                <a:srgbClr val="FF0000"/>
              </a:solidFill>
              <a:latin typeface="Calibri" panose="020F0502020204030204" pitchFamily="34" charset="0"/>
              <a:cs typeface="Calibri" panose="020F0502020204030204" pitchFamily="34" charset="0"/>
            </a:rPr>
            <a:t>Option 2: </a:t>
          </a:r>
          <a:r>
            <a:rPr lang="en-US" sz="2400" dirty="0">
              <a:latin typeface="Calibri" panose="020F0502020204030204" pitchFamily="34" charset="0"/>
              <a:cs typeface="Calibri" panose="020F0502020204030204" pitchFamily="34" charset="0"/>
            </a:rPr>
            <a:t>Competent Court</a:t>
          </a:r>
        </a:p>
      </dgm:t>
    </dgm:pt>
    <dgm:pt modelId="{33596F38-92FC-744D-91FB-66639E67D279}" type="sibTrans" cxnId="{63A60368-E379-0147-8FB1-B91EB411250B}">
      <dgm:prSet/>
      <dgm:spPr/>
      <dgm:t>
        <a:bodyPr/>
        <a:lstStyle/>
        <a:p>
          <a:endParaRPr lang="en-US"/>
        </a:p>
      </dgm:t>
    </dgm:pt>
    <dgm:pt modelId="{6A0E5C9F-6652-1244-8ED3-CA79E66996A3}" type="parTrans" cxnId="{63A60368-E379-0147-8FB1-B91EB411250B}">
      <dgm:prSet/>
      <dgm:spPr/>
      <dgm:t>
        <a:bodyPr/>
        <a:lstStyle/>
        <a:p>
          <a:endParaRPr lang="en-US"/>
        </a:p>
      </dgm:t>
    </dgm:pt>
    <dgm:pt modelId="{50E6E489-A934-4443-9C44-AF0EC6FD96C6}" type="pres">
      <dgm:prSet presAssocID="{BDFA4DD9-B552-F049-8E4B-3C24083DF61F}" presName="linear" presStyleCnt="0">
        <dgm:presLayoutVars>
          <dgm:dir/>
          <dgm:animLvl val="lvl"/>
          <dgm:resizeHandles val="exact"/>
        </dgm:presLayoutVars>
      </dgm:prSet>
      <dgm:spPr/>
    </dgm:pt>
    <dgm:pt modelId="{E554EC92-E901-C946-A454-3C4EF30F8079}" type="pres">
      <dgm:prSet presAssocID="{A753AD5D-D5F3-1A4C-B0C4-156020AE46D7}" presName="parentLin" presStyleCnt="0"/>
      <dgm:spPr/>
    </dgm:pt>
    <dgm:pt modelId="{383AFBDB-BAFC-3845-8D29-D7D134D0E7FF}" type="pres">
      <dgm:prSet presAssocID="{A753AD5D-D5F3-1A4C-B0C4-156020AE46D7}" presName="parentLeftMargin" presStyleLbl="node1" presStyleIdx="0" presStyleCnt="1"/>
      <dgm:spPr/>
    </dgm:pt>
    <dgm:pt modelId="{6FBBF033-0D6A-224D-BE22-8ABDA09FE99D}" type="pres">
      <dgm:prSet presAssocID="{A753AD5D-D5F3-1A4C-B0C4-156020AE46D7}" presName="parentText" presStyleLbl="node1" presStyleIdx="0" presStyleCnt="1" custScaleX="122241">
        <dgm:presLayoutVars>
          <dgm:chMax val="0"/>
          <dgm:bulletEnabled val="1"/>
        </dgm:presLayoutVars>
      </dgm:prSet>
      <dgm:spPr/>
    </dgm:pt>
    <dgm:pt modelId="{1B6C81EE-5723-004F-891C-7B4351F21592}" type="pres">
      <dgm:prSet presAssocID="{A753AD5D-D5F3-1A4C-B0C4-156020AE46D7}" presName="negativeSpace" presStyleCnt="0"/>
      <dgm:spPr/>
    </dgm:pt>
    <dgm:pt modelId="{DA95A75D-EDAA-AB41-9D93-31B5F5527F5B}" type="pres">
      <dgm:prSet presAssocID="{A753AD5D-D5F3-1A4C-B0C4-156020AE46D7}" presName="childText" presStyleLbl="conFgAcc1" presStyleIdx="0" presStyleCnt="1" custScaleY="175918">
        <dgm:presLayoutVars>
          <dgm:bulletEnabled val="1"/>
        </dgm:presLayoutVars>
      </dgm:prSet>
      <dgm:spPr/>
    </dgm:pt>
  </dgm:ptLst>
  <dgm:cxnLst>
    <dgm:cxn modelId="{16191A37-0E40-5F4D-A36B-06FE023A4916}" srcId="{BDFA4DD9-B552-F049-8E4B-3C24083DF61F}" destId="{A753AD5D-D5F3-1A4C-B0C4-156020AE46D7}" srcOrd="0" destOrd="0" parTransId="{535E7DED-10DE-C244-9659-79F7D86F2B49}" sibTransId="{F17E2C4E-DC69-5D42-B1E9-133602B3FCE5}"/>
    <dgm:cxn modelId="{63A60368-E379-0147-8FB1-B91EB411250B}" srcId="{A753AD5D-D5F3-1A4C-B0C4-156020AE46D7}" destId="{829EDBD5-5AF3-3C49-A96B-2099FDF0E69A}" srcOrd="2" destOrd="0" parTransId="{6A0E5C9F-6652-1244-8ED3-CA79E66996A3}" sibTransId="{33596F38-92FC-744D-91FB-66639E67D279}"/>
    <dgm:cxn modelId="{8A254B74-CDFA-0D41-B814-58413123BED3}" type="presOf" srcId="{829EDBD5-5AF3-3C49-A96B-2099FDF0E69A}" destId="{DA95A75D-EDAA-AB41-9D93-31B5F5527F5B}" srcOrd="0" destOrd="2" presId="urn:microsoft.com/office/officeart/2005/8/layout/list1"/>
    <dgm:cxn modelId="{F17B0157-7B26-AD42-8C4D-6DA75CA15BE7}" type="presOf" srcId="{A753AD5D-D5F3-1A4C-B0C4-156020AE46D7}" destId="{6FBBF033-0D6A-224D-BE22-8ABDA09FE99D}" srcOrd="1" destOrd="0" presId="urn:microsoft.com/office/officeart/2005/8/layout/list1"/>
    <dgm:cxn modelId="{ECD190B2-3008-004D-B7CA-FE4FB37FFC29}" srcId="{A753AD5D-D5F3-1A4C-B0C4-156020AE46D7}" destId="{64045C36-A5CE-6447-9BEA-6389A864EB38}" srcOrd="0" destOrd="0" parTransId="{143A8AB7-6235-0046-85E4-5FC5DC828981}" sibTransId="{F1209C7D-46DA-E443-BADC-816636CF0282}"/>
    <dgm:cxn modelId="{72B66ED1-F247-3D45-B4A3-EA3E1B93EC5C}" type="presOf" srcId="{82D40644-4B34-4449-874B-6E30AC9DB682}" destId="{DA95A75D-EDAA-AB41-9D93-31B5F5527F5B}" srcOrd="0" destOrd="1" presId="urn:microsoft.com/office/officeart/2005/8/layout/list1"/>
    <dgm:cxn modelId="{A904AED4-A777-EE47-AF61-C23C83F33F77}" type="presOf" srcId="{A753AD5D-D5F3-1A4C-B0C4-156020AE46D7}" destId="{383AFBDB-BAFC-3845-8D29-D7D134D0E7FF}" srcOrd="0" destOrd="0" presId="urn:microsoft.com/office/officeart/2005/8/layout/list1"/>
    <dgm:cxn modelId="{8C11B7D8-9F01-BA41-BFD1-7713958A3433}" type="presOf" srcId="{BDFA4DD9-B552-F049-8E4B-3C24083DF61F}" destId="{50E6E489-A934-4443-9C44-AF0EC6FD96C6}" srcOrd="0" destOrd="0" presId="urn:microsoft.com/office/officeart/2005/8/layout/list1"/>
    <dgm:cxn modelId="{FC89D5E9-EBE9-994C-BFC8-BBE61A4C85F4}" type="presOf" srcId="{64045C36-A5CE-6447-9BEA-6389A864EB38}" destId="{DA95A75D-EDAA-AB41-9D93-31B5F5527F5B}" srcOrd="0" destOrd="0" presId="urn:microsoft.com/office/officeart/2005/8/layout/list1"/>
    <dgm:cxn modelId="{7476A8FC-F01D-B242-9437-925AAD21827D}" srcId="{A753AD5D-D5F3-1A4C-B0C4-156020AE46D7}" destId="{82D40644-4B34-4449-874B-6E30AC9DB682}" srcOrd="1" destOrd="0" parTransId="{87B1E8BE-4616-A840-B314-8EBB961D5559}" sibTransId="{DE5466CA-C8F2-CB49-B42F-6075DF45ECD4}"/>
    <dgm:cxn modelId="{E743D0BC-B834-4E44-A5CA-6C86B2B0ED31}" type="presParOf" srcId="{50E6E489-A934-4443-9C44-AF0EC6FD96C6}" destId="{E554EC92-E901-C946-A454-3C4EF30F8079}" srcOrd="0" destOrd="0" presId="urn:microsoft.com/office/officeart/2005/8/layout/list1"/>
    <dgm:cxn modelId="{7DCC4154-9CB0-0647-987C-B27E05FBC630}" type="presParOf" srcId="{E554EC92-E901-C946-A454-3C4EF30F8079}" destId="{383AFBDB-BAFC-3845-8D29-D7D134D0E7FF}" srcOrd="0" destOrd="0" presId="urn:microsoft.com/office/officeart/2005/8/layout/list1"/>
    <dgm:cxn modelId="{FE440E7F-3427-A448-9CCD-0ACFDC1D1294}" type="presParOf" srcId="{E554EC92-E901-C946-A454-3C4EF30F8079}" destId="{6FBBF033-0D6A-224D-BE22-8ABDA09FE99D}" srcOrd="1" destOrd="0" presId="urn:microsoft.com/office/officeart/2005/8/layout/list1"/>
    <dgm:cxn modelId="{A918F4E1-BC35-DE4E-8389-B51EB07DD3B6}" type="presParOf" srcId="{50E6E489-A934-4443-9C44-AF0EC6FD96C6}" destId="{1B6C81EE-5723-004F-891C-7B4351F21592}" srcOrd="1" destOrd="0" presId="urn:microsoft.com/office/officeart/2005/8/layout/list1"/>
    <dgm:cxn modelId="{664C0643-8B40-624F-A213-BA7A0564C717}" type="presParOf" srcId="{50E6E489-A934-4443-9C44-AF0EC6FD96C6}" destId="{DA95A75D-EDAA-AB41-9D93-31B5F5527F5B}"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FA4DD9-B552-F049-8E4B-3C24083DF61F}"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A753AD5D-D5F3-1A4C-B0C4-156020AE46D7}">
      <dgm:prSet phldrT="[Text]"/>
      <dgm:spPr/>
      <dgm:t>
        <a:bodyPr/>
        <a:lstStyle/>
        <a:p>
          <a:r>
            <a:rPr lang="en-US" dirty="0"/>
            <a:t>Collective Labor Dispute Resolution</a:t>
          </a:r>
        </a:p>
      </dgm:t>
    </dgm:pt>
    <dgm:pt modelId="{535E7DED-10DE-C244-9659-79F7D86F2B49}" type="parTrans" cxnId="{16191A37-0E40-5F4D-A36B-06FE023A4916}">
      <dgm:prSet/>
      <dgm:spPr/>
      <dgm:t>
        <a:bodyPr/>
        <a:lstStyle/>
        <a:p>
          <a:endParaRPr lang="en-US"/>
        </a:p>
      </dgm:t>
    </dgm:pt>
    <dgm:pt modelId="{F17E2C4E-DC69-5D42-B1E9-133602B3FCE5}" type="sibTrans" cxnId="{16191A37-0E40-5F4D-A36B-06FE023A4916}">
      <dgm:prSet/>
      <dgm:spPr/>
      <dgm:t>
        <a:bodyPr/>
        <a:lstStyle/>
        <a:p>
          <a:endParaRPr lang="en-US"/>
        </a:p>
      </dgm:t>
    </dgm:pt>
    <dgm:pt modelId="{64045C36-A5CE-6447-9BEA-6389A864EB38}">
      <dgm:prSet phldrT="[Text]" custT="1"/>
      <dgm:spPr/>
      <dgm:t>
        <a:bodyPr/>
        <a:lstStyle/>
        <a:p>
          <a:pPr algn="l"/>
          <a:r>
            <a:rPr lang="en-US" sz="2400" dirty="0">
              <a:latin typeface="Calibri" panose="020F0502020204030204" pitchFamily="34" charset="0"/>
              <a:cs typeface="Calibri" panose="020F0502020204030204" pitchFamily="34" charset="0"/>
            </a:rPr>
            <a:t>Enterprise’s Grievance Complaint Procedures (Internal Regulation of the Enterprise, Employment Contract or Collective Bargaining Agreement) if any</a:t>
          </a:r>
        </a:p>
      </dgm:t>
    </dgm:pt>
    <dgm:pt modelId="{143A8AB7-6235-0046-85E4-5FC5DC828981}" type="parTrans" cxnId="{ECD190B2-3008-004D-B7CA-FE4FB37FFC29}">
      <dgm:prSet/>
      <dgm:spPr/>
      <dgm:t>
        <a:bodyPr/>
        <a:lstStyle/>
        <a:p>
          <a:endParaRPr lang="en-US"/>
        </a:p>
      </dgm:t>
    </dgm:pt>
    <dgm:pt modelId="{F1209C7D-46DA-E443-BADC-816636CF0282}" type="sibTrans" cxnId="{ECD190B2-3008-004D-B7CA-FE4FB37FFC29}">
      <dgm:prSet/>
      <dgm:spPr/>
      <dgm:t>
        <a:bodyPr/>
        <a:lstStyle/>
        <a:p>
          <a:endParaRPr lang="en-US"/>
        </a:p>
      </dgm:t>
    </dgm:pt>
    <dgm:pt modelId="{82D40644-4B34-4449-874B-6E30AC9DB682}">
      <dgm:prSet custT="1"/>
      <dgm:spPr/>
      <dgm:t>
        <a:bodyPr/>
        <a:lstStyle/>
        <a:p>
          <a:pPr algn="l"/>
          <a:r>
            <a:rPr lang="en-US" sz="2400" dirty="0">
              <a:latin typeface="Calibri" panose="020F0502020204030204" pitchFamily="34" charset="0"/>
              <a:cs typeface="Calibri" panose="020F0502020204030204" pitchFamily="34" charset="0"/>
            </a:rPr>
            <a:t>Compulsory Conciliation by Ministry in charge of Ministry of Labor</a:t>
          </a:r>
        </a:p>
      </dgm:t>
    </dgm:pt>
    <dgm:pt modelId="{DE5466CA-C8F2-CB49-B42F-6075DF45ECD4}" type="sibTrans" cxnId="{7476A8FC-F01D-B242-9437-925AAD21827D}">
      <dgm:prSet/>
      <dgm:spPr/>
      <dgm:t>
        <a:bodyPr/>
        <a:lstStyle/>
        <a:p>
          <a:endParaRPr lang="en-US"/>
        </a:p>
      </dgm:t>
    </dgm:pt>
    <dgm:pt modelId="{87B1E8BE-4616-A840-B314-8EBB961D5559}" type="parTrans" cxnId="{7476A8FC-F01D-B242-9437-925AAD21827D}">
      <dgm:prSet/>
      <dgm:spPr/>
      <dgm:t>
        <a:bodyPr/>
        <a:lstStyle/>
        <a:p>
          <a:endParaRPr lang="en-US"/>
        </a:p>
      </dgm:t>
    </dgm:pt>
    <dgm:pt modelId="{829EDBD5-5AF3-3C49-A96B-2099FDF0E69A}">
      <dgm:prSet custT="1"/>
      <dgm:spPr/>
      <dgm:t>
        <a:bodyPr/>
        <a:lstStyle/>
        <a:p>
          <a:pPr algn="l"/>
          <a:r>
            <a:rPr lang="en-US" sz="2400" dirty="0">
              <a:latin typeface="Calibri" panose="020F0502020204030204" pitchFamily="34" charset="0"/>
              <a:cs typeface="Calibri" panose="020F0502020204030204" pitchFamily="34" charset="0"/>
            </a:rPr>
            <a:t>Compulsory Arbitration by Arbitration Council</a:t>
          </a:r>
        </a:p>
      </dgm:t>
    </dgm:pt>
    <dgm:pt modelId="{33596F38-92FC-744D-91FB-66639E67D279}" type="sibTrans" cxnId="{63A60368-E379-0147-8FB1-B91EB411250B}">
      <dgm:prSet/>
      <dgm:spPr/>
      <dgm:t>
        <a:bodyPr/>
        <a:lstStyle/>
        <a:p>
          <a:endParaRPr lang="en-US"/>
        </a:p>
      </dgm:t>
    </dgm:pt>
    <dgm:pt modelId="{6A0E5C9F-6652-1244-8ED3-CA79E66996A3}" type="parTrans" cxnId="{63A60368-E379-0147-8FB1-B91EB411250B}">
      <dgm:prSet/>
      <dgm:spPr/>
      <dgm:t>
        <a:bodyPr/>
        <a:lstStyle/>
        <a:p>
          <a:endParaRPr lang="en-US"/>
        </a:p>
      </dgm:t>
    </dgm:pt>
    <dgm:pt modelId="{FE2F7235-68AE-D94B-B224-0E33728B77C2}">
      <dgm:prSet custT="1"/>
      <dgm:spPr/>
      <dgm:t>
        <a:bodyPr/>
        <a:lstStyle/>
        <a:p>
          <a:pPr algn="l"/>
          <a:r>
            <a:rPr lang="en-US" sz="2400" dirty="0">
              <a:latin typeface="Calibri" panose="020F0502020204030204" pitchFamily="34" charset="0"/>
              <a:cs typeface="Calibri" panose="020F0502020204030204" pitchFamily="34" charset="0"/>
            </a:rPr>
            <a:t>Industrial Action (Strike and/ Lockout) and /or Competent Court</a:t>
          </a:r>
        </a:p>
      </dgm:t>
    </dgm:pt>
    <dgm:pt modelId="{50800B62-1ADF-734C-8ACF-F37BCAF5470B}" type="parTrans" cxnId="{9652CF6F-8107-E04F-B511-D6573BBB5BA7}">
      <dgm:prSet/>
      <dgm:spPr/>
      <dgm:t>
        <a:bodyPr/>
        <a:lstStyle/>
        <a:p>
          <a:endParaRPr lang="en-US"/>
        </a:p>
      </dgm:t>
    </dgm:pt>
    <dgm:pt modelId="{1A9E416B-A272-FC4F-9A11-C8A23BDF79E0}" type="sibTrans" cxnId="{9652CF6F-8107-E04F-B511-D6573BBB5BA7}">
      <dgm:prSet/>
      <dgm:spPr/>
      <dgm:t>
        <a:bodyPr/>
        <a:lstStyle/>
        <a:p>
          <a:endParaRPr lang="en-US"/>
        </a:p>
      </dgm:t>
    </dgm:pt>
    <dgm:pt modelId="{50E6E489-A934-4443-9C44-AF0EC6FD96C6}" type="pres">
      <dgm:prSet presAssocID="{BDFA4DD9-B552-F049-8E4B-3C24083DF61F}" presName="linear" presStyleCnt="0">
        <dgm:presLayoutVars>
          <dgm:dir/>
          <dgm:animLvl val="lvl"/>
          <dgm:resizeHandles val="exact"/>
        </dgm:presLayoutVars>
      </dgm:prSet>
      <dgm:spPr/>
    </dgm:pt>
    <dgm:pt modelId="{E554EC92-E901-C946-A454-3C4EF30F8079}" type="pres">
      <dgm:prSet presAssocID="{A753AD5D-D5F3-1A4C-B0C4-156020AE46D7}" presName="parentLin" presStyleCnt="0"/>
      <dgm:spPr/>
    </dgm:pt>
    <dgm:pt modelId="{383AFBDB-BAFC-3845-8D29-D7D134D0E7FF}" type="pres">
      <dgm:prSet presAssocID="{A753AD5D-D5F3-1A4C-B0C4-156020AE46D7}" presName="parentLeftMargin" presStyleLbl="node1" presStyleIdx="0" presStyleCnt="1"/>
      <dgm:spPr/>
    </dgm:pt>
    <dgm:pt modelId="{6FBBF033-0D6A-224D-BE22-8ABDA09FE99D}" type="pres">
      <dgm:prSet presAssocID="{A753AD5D-D5F3-1A4C-B0C4-156020AE46D7}" presName="parentText" presStyleLbl="node1" presStyleIdx="0" presStyleCnt="1" custScaleX="122241">
        <dgm:presLayoutVars>
          <dgm:chMax val="0"/>
          <dgm:bulletEnabled val="1"/>
        </dgm:presLayoutVars>
      </dgm:prSet>
      <dgm:spPr/>
    </dgm:pt>
    <dgm:pt modelId="{1B6C81EE-5723-004F-891C-7B4351F21592}" type="pres">
      <dgm:prSet presAssocID="{A753AD5D-D5F3-1A4C-B0C4-156020AE46D7}" presName="negativeSpace" presStyleCnt="0"/>
      <dgm:spPr/>
    </dgm:pt>
    <dgm:pt modelId="{DA95A75D-EDAA-AB41-9D93-31B5F5527F5B}" type="pres">
      <dgm:prSet presAssocID="{A753AD5D-D5F3-1A4C-B0C4-156020AE46D7}" presName="childText" presStyleLbl="conFgAcc1" presStyleIdx="0" presStyleCnt="1" custScaleX="97500" custScaleY="175918" custLinFactNeighborY="30192">
        <dgm:presLayoutVars>
          <dgm:bulletEnabled val="1"/>
        </dgm:presLayoutVars>
      </dgm:prSet>
      <dgm:spPr/>
    </dgm:pt>
  </dgm:ptLst>
  <dgm:cxnLst>
    <dgm:cxn modelId="{16191A37-0E40-5F4D-A36B-06FE023A4916}" srcId="{BDFA4DD9-B552-F049-8E4B-3C24083DF61F}" destId="{A753AD5D-D5F3-1A4C-B0C4-156020AE46D7}" srcOrd="0" destOrd="0" parTransId="{535E7DED-10DE-C244-9659-79F7D86F2B49}" sibTransId="{F17E2C4E-DC69-5D42-B1E9-133602B3FCE5}"/>
    <dgm:cxn modelId="{A591A560-22D8-5446-835E-D4D09F127134}" type="presOf" srcId="{FE2F7235-68AE-D94B-B224-0E33728B77C2}" destId="{DA95A75D-EDAA-AB41-9D93-31B5F5527F5B}" srcOrd="0" destOrd="3" presId="urn:microsoft.com/office/officeart/2005/8/layout/list1"/>
    <dgm:cxn modelId="{63A60368-E379-0147-8FB1-B91EB411250B}" srcId="{A753AD5D-D5F3-1A4C-B0C4-156020AE46D7}" destId="{829EDBD5-5AF3-3C49-A96B-2099FDF0E69A}" srcOrd="2" destOrd="0" parTransId="{6A0E5C9F-6652-1244-8ED3-CA79E66996A3}" sibTransId="{33596F38-92FC-744D-91FB-66639E67D279}"/>
    <dgm:cxn modelId="{9652CF6F-8107-E04F-B511-D6573BBB5BA7}" srcId="{A753AD5D-D5F3-1A4C-B0C4-156020AE46D7}" destId="{FE2F7235-68AE-D94B-B224-0E33728B77C2}" srcOrd="3" destOrd="0" parTransId="{50800B62-1ADF-734C-8ACF-F37BCAF5470B}" sibTransId="{1A9E416B-A272-FC4F-9A11-C8A23BDF79E0}"/>
    <dgm:cxn modelId="{8A254B74-CDFA-0D41-B814-58413123BED3}" type="presOf" srcId="{829EDBD5-5AF3-3C49-A96B-2099FDF0E69A}" destId="{DA95A75D-EDAA-AB41-9D93-31B5F5527F5B}" srcOrd="0" destOrd="2" presId="urn:microsoft.com/office/officeart/2005/8/layout/list1"/>
    <dgm:cxn modelId="{F17B0157-7B26-AD42-8C4D-6DA75CA15BE7}" type="presOf" srcId="{A753AD5D-D5F3-1A4C-B0C4-156020AE46D7}" destId="{6FBBF033-0D6A-224D-BE22-8ABDA09FE99D}" srcOrd="1" destOrd="0" presId="urn:microsoft.com/office/officeart/2005/8/layout/list1"/>
    <dgm:cxn modelId="{ECD190B2-3008-004D-B7CA-FE4FB37FFC29}" srcId="{A753AD5D-D5F3-1A4C-B0C4-156020AE46D7}" destId="{64045C36-A5CE-6447-9BEA-6389A864EB38}" srcOrd="0" destOrd="0" parTransId="{143A8AB7-6235-0046-85E4-5FC5DC828981}" sibTransId="{F1209C7D-46DA-E443-BADC-816636CF0282}"/>
    <dgm:cxn modelId="{72B66ED1-F247-3D45-B4A3-EA3E1B93EC5C}" type="presOf" srcId="{82D40644-4B34-4449-874B-6E30AC9DB682}" destId="{DA95A75D-EDAA-AB41-9D93-31B5F5527F5B}" srcOrd="0" destOrd="1" presId="urn:microsoft.com/office/officeart/2005/8/layout/list1"/>
    <dgm:cxn modelId="{A904AED4-A777-EE47-AF61-C23C83F33F77}" type="presOf" srcId="{A753AD5D-D5F3-1A4C-B0C4-156020AE46D7}" destId="{383AFBDB-BAFC-3845-8D29-D7D134D0E7FF}" srcOrd="0" destOrd="0" presId="urn:microsoft.com/office/officeart/2005/8/layout/list1"/>
    <dgm:cxn modelId="{8C11B7D8-9F01-BA41-BFD1-7713958A3433}" type="presOf" srcId="{BDFA4DD9-B552-F049-8E4B-3C24083DF61F}" destId="{50E6E489-A934-4443-9C44-AF0EC6FD96C6}" srcOrd="0" destOrd="0" presId="urn:microsoft.com/office/officeart/2005/8/layout/list1"/>
    <dgm:cxn modelId="{FC89D5E9-EBE9-994C-BFC8-BBE61A4C85F4}" type="presOf" srcId="{64045C36-A5CE-6447-9BEA-6389A864EB38}" destId="{DA95A75D-EDAA-AB41-9D93-31B5F5527F5B}" srcOrd="0" destOrd="0" presId="urn:microsoft.com/office/officeart/2005/8/layout/list1"/>
    <dgm:cxn modelId="{7476A8FC-F01D-B242-9437-925AAD21827D}" srcId="{A753AD5D-D5F3-1A4C-B0C4-156020AE46D7}" destId="{82D40644-4B34-4449-874B-6E30AC9DB682}" srcOrd="1" destOrd="0" parTransId="{87B1E8BE-4616-A840-B314-8EBB961D5559}" sibTransId="{DE5466CA-C8F2-CB49-B42F-6075DF45ECD4}"/>
    <dgm:cxn modelId="{E743D0BC-B834-4E44-A5CA-6C86B2B0ED31}" type="presParOf" srcId="{50E6E489-A934-4443-9C44-AF0EC6FD96C6}" destId="{E554EC92-E901-C946-A454-3C4EF30F8079}" srcOrd="0" destOrd="0" presId="urn:microsoft.com/office/officeart/2005/8/layout/list1"/>
    <dgm:cxn modelId="{7DCC4154-9CB0-0647-987C-B27E05FBC630}" type="presParOf" srcId="{E554EC92-E901-C946-A454-3C4EF30F8079}" destId="{383AFBDB-BAFC-3845-8D29-D7D134D0E7FF}" srcOrd="0" destOrd="0" presId="urn:microsoft.com/office/officeart/2005/8/layout/list1"/>
    <dgm:cxn modelId="{FE440E7F-3427-A448-9CCD-0ACFDC1D1294}" type="presParOf" srcId="{E554EC92-E901-C946-A454-3C4EF30F8079}" destId="{6FBBF033-0D6A-224D-BE22-8ABDA09FE99D}" srcOrd="1" destOrd="0" presId="urn:microsoft.com/office/officeart/2005/8/layout/list1"/>
    <dgm:cxn modelId="{A918F4E1-BC35-DE4E-8389-B51EB07DD3B6}" type="presParOf" srcId="{50E6E489-A934-4443-9C44-AF0EC6FD96C6}" destId="{1B6C81EE-5723-004F-891C-7B4351F21592}" srcOrd="1" destOrd="0" presId="urn:microsoft.com/office/officeart/2005/8/layout/list1"/>
    <dgm:cxn modelId="{664C0643-8B40-624F-A213-BA7A0564C717}" type="presParOf" srcId="{50E6E489-A934-4443-9C44-AF0EC6FD96C6}" destId="{DA95A75D-EDAA-AB41-9D93-31B5F5527F5B}"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FA4DD9-B552-F049-8E4B-3C24083DF61F}"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A753AD5D-D5F3-1A4C-B0C4-156020AE46D7}">
      <dgm:prSet phldrT="[Text]" custT="1"/>
      <dgm:spPr/>
      <dgm:t>
        <a:bodyPr/>
        <a:lstStyle/>
        <a:p>
          <a:r>
            <a:rPr lang="en-US" sz="3200" dirty="0"/>
            <a:t>About Arbitration Council</a:t>
          </a:r>
        </a:p>
      </dgm:t>
    </dgm:pt>
    <dgm:pt modelId="{535E7DED-10DE-C244-9659-79F7D86F2B49}" type="parTrans" cxnId="{16191A37-0E40-5F4D-A36B-06FE023A4916}">
      <dgm:prSet/>
      <dgm:spPr/>
      <dgm:t>
        <a:bodyPr/>
        <a:lstStyle/>
        <a:p>
          <a:endParaRPr lang="en-US"/>
        </a:p>
      </dgm:t>
    </dgm:pt>
    <dgm:pt modelId="{F17E2C4E-DC69-5D42-B1E9-133602B3FCE5}" type="sibTrans" cxnId="{16191A37-0E40-5F4D-A36B-06FE023A4916}">
      <dgm:prSet/>
      <dgm:spPr/>
      <dgm:t>
        <a:bodyPr/>
        <a:lstStyle/>
        <a:p>
          <a:endParaRPr lang="en-US"/>
        </a:p>
      </dgm:t>
    </dgm:pt>
    <dgm:pt modelId="{64045C36-A5CE-6447-9BEA-6389A864EB38}">
      <dgm:prSet phldrT="[Text]" custT="1"/>
      <dgm:spPr/>
      <dgm:t>
        <a:bodyPr/>
        <a:lstStyle/>
        <a:p>
          <a:pPr algn="l"/>
          <a:r>
            <a:rPr lang="en-US" sz="2400" dirty="0">
              <a:latin typeface="Calibri" panose="020F0502020204030204" pitchFamily="34" charset="0"/>
              <a:cs typeface="Calibri" panose="020F0502020204030204" pitchFamily="34" charset="0"/>
            </a:rPr>
            <a:t>Tripartite body composed of 30 arbitrators (1/3 from the employer list, 1/3 from the Union list and 1/3 from the government list (2019)</a:t>
          </a:r>
        </a:p>
      </dgm:t>
    </dgm:pt>
    <dgm:pt modelId="{143A8AB7-6235-0046-85E4-5FC5DC828981}" type="parTrans" cxnId="{ECD190B2-3008-004D-B7CA-FE4FB37FFC29}">
      <dgm:prSet/>
      <dgm:spPr/>
      <dgm:t>
        <a:bodyPr/>
        <a:lstStyle/>
        <a:p>
          <a:endParaRPr lang="en-US"/>
        </a:p>
      </dgm:t>
    </dgm:pt>
    <dgm:pt modelId="{F1209C7D-46DA-E443-BADC-816636CF0282}" type="sibTrans" cxnId="{ECD190B2-3008-004D-B7CA-FE4FB37FFC29}">
      <dgm:prSet/>
      <dgm:spPr/>
      <dgm:t>
        <a:bodyPr/>
        <a:lstStyle/>
        <a:p>
          <a:endParaRPr lang="en-US"/>
        </a:p>
      </dgm:t>
    </dgm:pt>
    <dgm:pt modelId="{82D40644-4B34-4449-874B-6E30AC9DB682}">
      <dgm:prSet custT="1"/>
      <dgm:spPr/>
      <dgm:t>
        <a:bodyPr/>
        <a:lstStyle/>
        <a:p>
          <a:pPr algn="l"/>
          <a:r>
            <a:rPr lang="en-US" sz="2400" dirty="0">
              <a:latin typeface="Calibri" panose="020F0502020204030204" pitchFamily="34" charset="0"/>
              <a:cs typeface="Calibri" panose="020F0502020204030204" pitchFamily="34" charset="0"/>
            </a:rPr>
            <a:t>Arbitration Council is supported by the Secretariat of Arbitration Council, an arm of the Ministry in charge of Labor and the Arbitration Council Foundation, a local NGO registered with the Ministry of Interior</a:t>
          </a:r>
        </a:p>
      </dgm:t>
    </dgm:pt>
    <dgm:pt modelId="{DE5466CA-C8F2-CB49-B42F-6075DF45ECD4}" type="sibTrans" cxnId="{7476A8FC-F01D-B242-9437-925AAD21827D}">
      <dgm:prSet/>
      <dgm:spPr/>
      <dgm:t>
        <a:bodyPr/>
        <a:lstStyle/>
        <a:p>
          <a:endParaRPr lang="en-US"/>
        </a:p>
      </dgm:t>
    </dgm:pt>
    <dgm:pt modelId="{87B1E8BE-4616-A840-B314-8EBB961D5559}" type="parTrans" cxnId="{7476A8FC-F01D-B242-9437-925AAD21827D}">
      <dgm:prSet/>
      <dgm:spPr/>
      <dgm:t>
        <a:bodyPr/>
        <a:lstStyle/>
        <a:p>
          <a:endParaRPr lang="en-US"/>
        </a:p>
      </dgm:t>
    </dgm:pt>
    <dgm:pt modelId="{BBE510A1-D6FB-C440-A359-5501AD3DA206}">
      <dgm:prSet phldrT="[Text]" custT="1"/>
      <dgm:spPr/>
      <dgm:t>
        <a:bodyPr/>
        <a:lstStyle/>
        <a:p>
          <a:pPr algn="l"/>
          <a:r>
            <a:rPr lang="en-US" sz="2400" dirty="0">
              <a:latin typeface="Calibri" panose="020F0502020204030204" pitchFamily="34" charset="0"/>
              <a:cs typeface="Calibri" panose="020F0502020204030204" pitchFamily="34" charset="0"/>
            </a:rPr>
            <a:t>Arbitrators are annually appointed by the </a:t>
          </a:r>
          <a:r>
            <a:rPr lang="en-US" sz="2400" dirty="0" err="1">
              <a:latin typeface="Calibri" panose="020F0502020204030204" pitchFamily="34" charset="0"/>
              <a:cs typeface="Calibri" panose="020F0502020204030204" pitchFamily="34" charset="0"/>
            </a:rPr>
            <a:t>Prakas</a:t>
          </a:r>
          <a:r>
            <a:rPr lang="en-US" sz="2400" dirty="0">
              <a:latin typeface="Calibri" panose="020F0502020204030204" pitchFamily="34" charset="0"/>
              <a:cs typeface="Calibri" panose="020F0502020204030204" pitchFamily="34" charset="0"/>
            </a:rPr>
            <a:t> of Ministry in charge of Labor</a:t>
          </a:r>
        </a:p>
      </dgm:t>
    </dgm:pt>
    <dgm:pt modelId="{C7A10348-1271-2045-A627-DAE1AC7F90C6}" type="parTrans" cxnId="{EA95B3FA-1CEF-8A48-AAFC-8859142B3618}">
      <dgm:prSet/>
      <dgm:spPr/>
      <dgm:t>
        <a:bodyPr/>
        <a:lstStyle/>
        <a:p>
          <a:endParaRPr lang="en-US"/>
        </a:p>
      </dgm:t>
    </dgm:pt>
    <dgm:pt modelId="{4A908B28-A464-E54A-8A06-799B53AB0751}" type="sibTrans" cxnId="{EA95B3FA-1CEF-8A48-AAFC-8859142B3618}">
      <dgm:prSet/>
      <dgm:spPr/>
      <dgm:t>
        <a:bodyPr/>
        <a:lstStyle/>
        <a:p>
          <a:endParaRPr lang="en-US"/>
        </a:p>
      </dgm:t>
    </dgm:pt>
    <dgm:pt modelId="{50E6E489-A934-4443-9C44-AF0EC6FD96C6}" type="pres">
      <dgm:prSet presAssocID="{BDFA4DD9-B552-F049-8E4B-3C24083DF61F}" presName="linear" presStyleCnt="0">
        <dgm:presLayoutVars>
          <dgm:dir/>
          <dgm:animLvl val="lvl"/>
          <dgm:resizeHandles val="exact"/>
        </dgm:presLayoutVars>
      </dgm:prSet>
      <dgm:spPr/>
    </dgm:pt>
    <dgm:pt modelId="{E554EC92-E901-C946-A454-3C4EF30F8079}" type="pres">
      <dgm:prSet presAssocID="{A753AD5D-D5F3-1A4C-B0C4-156020AE46D7}" presName="parentLin" presStyleCnt="0"/>
      <dgm:spPr/>
    </dgm:pt>
    <dgm:pt modelId="{383AFBDB-BAFC-3845-8D29-D7D134D0E7FF}" type="pres">
      <dgm:prSet presAssocID="{A753AD5D-D5F3-1A4C-B0C4-156020AE46D7}" presName="parentLeftMargin" presStyleLbl="node1" presStyleIdx="0" presStyleCnt="1"/>
      <dgm:spPr/>
    </dgm:pt>
    <dgm:pt modelId="{6FBBF033-0D6A-224D-BE22-8ABDA09FE99D}" type="pres">
      <dgm:prSet presAssocID="{A753AD5D-D5F3-1A4C-B0C4-156020AE46D7}" presName="parentText" presStyleLbl="node1" presStyleIdx="0" presStyleCnt="1" custScaleX="122241">
        <dgm:presLayoutVars>
          <dgm:chMax val="0"/>
          <dgm:bulletEnabled val="1"/>
        </dgm:presLayoutVars>
      </dgm:prSet>
      <dgm:spPr/>
    </dgm:pt>
    <dgm:pt modelId="{1B6C81EE-5723-004F-891C-7B4351F21592}" type="pres">
      <dgm:prSet presAssocID="{A753AD5D-D5F3-1A4C-B0C4-156020AE46D7}" presName="negativeSpace" presStyleCnt="0"/>
      <dgm:spPr/>
    </dgm:pt>
    <dgm:pt modelId="{DA95A75D-EDAA-AB41-9D93-31B5F5527F5B}" type="pres">
      <dgm:prSet presAssocID="{A753AD5D-D5F3-1A4C-B0C4-156020AE46D7}" presName="childText" presStyleLbl="conFgAcc1" presStyleIdx="0" presStyleCnt="1" custScaleY="175918" custLinFactY="320" custLinFactNeighborX="-3510" custLinFactNeighborY="100000">
        <dgm:presLayoutVars>
          <dgm:bulletEnabled val="1"/>
        </dgm:presLayoutVars>
      </dgm:prSet>
      <dgm:spPr/>
    </dgm:pt>
  </dgm:ptLst>
  <dgm:cxnLst>
    <dgm:cxn modelId="{76BAA417-8561-304A-9687-6635001FF834}" type="presOf" srcId="{BBE510A1-D6FB-C440-A359-5501AD3DA206}" destId="{DA95A75D-EDAA-AB41-9D93-31B5F5527F5B}" srcOrd="0" destOrd="1" presId="urn:microsoft.com/office/officeart/2005/8/layout/list1"/>
    <dgm:cxn modelId="{16191A37-0E40-5F4D-A36B-06FE023A4916}" srcId="{BDFA4DD9-B552-F049-8E4B-3C24083DF61F}" destId="{A753AD5D-D5F3-1A4C-B0C4-156020AE46D7}" srcOrd="0" destOrd="0" parTransId="{535E7DED-10DE-C244-9659-79F7D86F2B49}" sibTransId="{F17E2C4E-DC69-5D42-B1E9-133602B3FCE5}"/>
    <dgm:cxn modelId="{F17B0157-7B26-AD42-8C4D-6DA75CA15BE7}" type="presOf" srcId="{A753AD5D-D5F3-1A4C-B0C4-156020AE46D7}" destId="{6FBBF033-0D6A-224D-BE22-8ABDA09FE99D}" srcOrd="1" destOrd="0" presId="urn:microsoft.com/office/officeart/2005/8/layout/list1"/>
    <dgm:cxn modelId="{ECD190B2-3008-004D-B7CA-FE4FB37FFC29}" srcId="{A753AD5D-D5F3-1A4C-B0C4-156020AE46D7}" destId="{64045C36-A5CE-6447-9BEA-6389A864EB38}" srcOrd="0" destOrd="0" parTransId="{143A8AB7-6235-0046-85E4-5FC5DC828981}" sibTransId="{F1209C7D-46DA-E443-BADC-816636CF0282}"/>
    <dgm:cxn modelId="{72B66ED1-F247-3D45-B4A3-EA3E1B93EC5C}" type="presOf" srcId="{82D40644-4B34-4449-874B-6E30AC9DB682}" destId="{DA95A75D-EDAA-AB41-9D93-31B5F5527F5B}" srcOrd="0" destOrd="2" presId="urn:microsoft.com/office/officeart/2005/8/layout/list1"/>
    <dgm:cxn modelId="{A904AED4-A777-EE47-AF61-C23C83F33F77}" type="presOf" srcId="{A753AD5D-D5F3-1A4C-B0C4-156020AE46D7}" destId="{383AFBDB-BAFC-3845-8D29-D7D134D0E7FF}" srcOrd="0" destOrd="0" presId="urn:microsoft.com/office/officeart/2005/8/layout/list1"/>
    <dgm:cxn modelId="{8C11B7D8-9F01-BA41-BFD1-7713958A3433}" type="presOf" srcId="{BDFA4DD9-B552-F049-8E4B-3C24083DF61F}" destId="{50E6E489-A934-4443-9C44-AF0EC6FD96C6}" srcOrd="0" destOrd="0" presId="urn:microsoft.com/office/officeart/2005/8/layout/list1"/>
    <dgm:cxn modelId="{FC89D5E9-EBE9-994C-BFC8-BBE61A4C85F4}" type="presOf" srcId="{64045C36-A5CE-6447-9BEA-6389A864EB38}" destId="{DA95A75D-EDAA-AB41-9D93-31B5F5527F5B}" srcOrd="0" destOrd="0" presId="urn:microsoft.com/office/officeart/2005/8/layout/list1"/>
    <dgm:cxn modelId="{EA95B3FA-1CEF-8A48-AAFC-8859142B3618}" srcId="{A753AD5D-D5F3-1A4C-B0C4-156020AE46D7}" destId="{BBE510A1-D6FB-C440-A359-5501AD3DA206}" srcOrd="1" destOrd="0" parTransId="{C7A10348-1271-2045-A627-DAE1AC7F90C6}" sibTransId="{4A908B28-A464-E54A-8A06-799B53AB0751}"/>
    <dgm:cxn modelId="{7476A8FC-F01D-B242-9437-925AAD21827D}" srcId="{A753AD5D-D5F3-1A4C-B0C4-156020AE46D7}" destId="{82D40644-4B34-4449-874B-6E30AC9DB682}" srcOrd="2" destOrd="0" parTransId="{87B1E8BE-4616-A840-B314-8EBB961D5559}" sibTransId="{DE5466CA-C8F2-CB49-B42F-6075DF45ECD4}"/>
    <dgm:cxn modelId="{E743D0BC-B834-4E44-A5CA-6C86B2B0ED31}" type="presParOf" srcId="{50E6E489-A934-4443-9C44-AF0EC6FD96C6}" destId="{E554EC92-E901-C946-A454-3C4EF30F8079}" srcOrd="0" destOrd="0" presId="urn:microsoft.com/office/officeart/2005/8/layout/list1"/>
    <dgm:cxn modelId="{7DCC4154-9CB0-0647-987C-B27E05FBC630}" type="presParOf" srcId="{E554EC92-E901-C946-A454-3C4EF30F8079}" destId="{383AFBDB-BAFC-3845-8D29-D7D134D0E7FF}" srcOrd="0" destOrd="0" presId="urn:microsoft.com/office/officeart/2005/8/layout/list1"/>
    <dgm:cxn modelId="{FE440E7F-3427-A448-9CCD-0ACFDC1D1294}" type="presParOf" srcId="{E554EC92-E901-C946-A454-3C4EF30F8079}" destId="{6FBBF033-0D6A-224D-BE22-8ABDA09FE99D}" srcOrd="1" destOrd="0" presId="urn:microsoft.com/office/officeart/2005/8/layout/list1"/>
    <dgm:cxn modelId="{A918F4E1-BC35-DE4E-8389-B51EB07DD3B6}" type="presParOf" srcId="{50E6E489-A934-4443-9C44-AF0EC6FD96C6}" destId="{1B6C81EE-5723-004F-891C-7B4351F21592}" srcOrd="1" destOrd="0" presId="urn:microsoft.com/office/officeart/2005/8/layout/list1"/>
    <dgm:cxn modelId="{664C0643-8B40-624F-A213-BA7A0564C717}" type="presParOf" srcId="{50E6E489-A934-4443-9C44-AF0EC6FD96C6}" destId="{DA95A75D-EDAA-AB41-9D93-31B5F5527F5B}"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FA4DD9-B552-F049-8E4B-3C24083DF61F}"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A753AD5D-D5F3-1A4C-B0C4-156020AE46D7}">
      <dgm:prSet phldrT="[Text]"/>
      <dgm:spPr/>
      <dgm:t>
        <a:bodyPr/>
        <a:lstStyle/>
        <a:p>
          <a:r>
            <a:rPr lang="en-US" dirty="0"/>
            <a:t>Before Hearing, Hearing and Post Hearing</a:t>
          </a:r>
        </a:p>
      </dgm:t>
    </dgm:pt>
    <dgm:pt modelId="{535E7DED-10DE-C244-9659-79F7D86F2B49}" type="parTrans" cxnId="{16191A37-0E40-5F4D-A36B-06FE023A4916}">
      <dgm:prSet/>
      <dgm:spPr/>
      <dgm:t>
        <a:bodyPr/>
        <a:lstStyle/>
        <a:p>
          <a:endParaRPr lang="en-US"/>
        </a:p>
      </dgm:t>
    </dgm:pt>
    <dgm:pt modelId="{F17E2C4E-DC69-5D42-B1E9-133602B3FCE5}" type="sibTrans" cxnId="{16191A37-0E40-5F4D-A36B-06FE023A4916}">
      <dgm:prSet/>
      <dgm:spPr/>
      <dgm:t>
        <a:bodyPr/>
        <a:lstStyle/>
        <a:p>
          <a:endParaRPr lang="en-US"/>
        </a:p>
      </dgm:t>
    </dgm:pt>
    <dgm:pt modelId="{64045C36-A5CE-6447-9BEA-6389A864EB38}">
      <dgm:prSet phldrT="[Text]" custT="1"/>
      <dgm:spPr/>
      <dgm:t>
        <a:bodyPr/>
        <a:lstStyle/>
        <a:p>
          <a:pPr algn="l"/>
          <a:r>
            <a:rPr lang="en-US" sz="2400" b="1" dirty="0">
              <a:latin typeface="Calibri" panose="020F0502020204030204" pitchFamily="34" charset="0"/>
              <a:cs typeface="Calibri" panose="020F0502020204030204" pitchFamily="34" charset="0"/>
            </a:rPr>
            <a:t>Before Hearing: </a:t>
          </a:r>
          <a:r>
            <a:rPr lang="en-US" sz="2400" dirty="0">
              <a:latin typeface="Calibri" panose="020F0502020204030204" pitchFamily="34" charset="0"/>
              <a:cs typeface="Calibri" panose="020F0502020204030204" pitchFamily="34" charset="0"/>
            </a:rPr>
            <a:t>The Minister in charge of labor refers the case to Arbitration Council, case registration, Choose Arbitrators, Forming Arbitration Panel, and Setting the Hearing dates, Invitation sent to party notifying the hearing and submission of evidence</a:t>
          </a:r>
        </a:p>
      </dgm:t>
    </dgm:pt>
    <dgm:pt modelId="{143A8AB7-6235-0046-85E4-5FC5DC828981}" type="parTrans" cxnId="{ECD190B2-3008-004D-B7CA-FE4FB37FFC29}">
      <dgm:prSet/>
      <dgm:spPr/>
      <dgm:t>
        <a:bodyPr/>
        <a:lstStyle/>
        <a:p>
          <a:endParaRPr lang="en-US"/>
        </a:p>
      </dgm:t>
    </dgm:pt>
    <dgm:pt modelId="{F1209C7D-46DA-E443-BADC-816636CF0282}" type="sibTrans" cxnId="{ECD190B2-3008-004D-B7CA-FE4FB37FFC29}">
      <dgm:prSet/>
      <dgm:spPr/>
      <dgm:t>
        <a:bodyPr/>
        <a:lstStyle/>
        <a:p>
          <a:endParaRPr lang="en-US"/>
        </a:p>
      </dgm:t>
    </dgm:pt>
    <dgm:pt modelId="{F1DDCEF5-5EE3-DB4F-9599-A3B26970D953}">
      <dgm:prSet phldrT="[Text]" custT="1"/>
      <dgm:spPr/>
      <dgm:t>
        <a:bodyPr/>
        <a:lstStyle/>
        <a:p>
          <a:pPr algn="l"/>
          <a:r>
            <a:rPr lang="en-US" sz="2400" b="1" dirty="0">
              <a:latin typeface="Calibri" panose="020F0502020204030204" pitchFamily="34" charset="0"/>
              <a:cs typeface="Calibri" panose="020F0502020204030204" pitchFamily="34" charset="0"/>
            </a:rPr>
            <a:t>Hearing</a:t>
          </a:r>
          <a:r>
            <a:rPr lang="en-US" sz="2400" dirty="0">
              <a:latin typeface="Calibri" panose="020F0502020204030204" pitchFamily="34" charset="0"/>
              <a:cs typeface="Calibri" panose="020F0502020204030204" pitchFamily="34" charset="0"/>
            </a:rPr>
            <a:t>: Explaining Procedures, choosing arbitral award,  and conducting conciliation and / or Arbitration</a:t>
          </a:r>
        </a:p>
      </dgm:t>
    </dgm:pt>
    <dgm:pt modelId="{8D023D6F-B6C0-C549-B9B1-CF70F116E98B}" type="parTrans" cxnId="{F3172C11-BDE3-6C4D-862A-407AD10C19DC}">
      <dgm:prSet/>
      <dgm:spPr/>
      <dgm:t>
        <a:bodyPr/>
        <a:lstStyle/>
        <a:p>
          <a:endParaRPr lang="en-US"/>
        </a:p>
      </dgm:t>
    </dgm:pt>
    <dgm:pt modelId="{138AC381-9569-5745-95A5-52EADC2A7C90}" type="sibTrans" cxnId="{F3172C11-BDE3-6C4D-862A-407AD10C19DC}">
      <dgm:prSet/>
      <dgm:spPr/>
      <dgm:t>
        <a:bodyPr/>
        <a:lstStyle/>
        <a:p>
          <a:endParaRPr lang="en-US"/>
        </a:p>
      </dgm:t>
    </dgm:pt>
    <dgm:pt modelId="{1DE33BE8-8001-9445-8F22-69CA3DE9796D}">
      <dgm:prSet phldrT="[Text]" custT="1"/>
      <dgm:spPr/>
      <dgm:t>
        <a:bodyPr/>
        <a:lstStyle/>
        <a:p>
          <a:pPr algn="l"/>
          <a:r>
            <a:rPr lang="en-US" sz="2400" b="1" dirty="0">
              <a:latin typeface="Calibri" panose="020F0502020204030204" pitchFamily="34" charset="0"/>
              <a:cs typeface="Calibri" panose="020F0502020204030204" pitchFamily="34" charset="0"/>
            </a:rPr>
            <a:t>Post Hearing: </a:t>
          </a:r>
          <a:r>
            <a:rPr lang="en-US" sz="2400" dirty="0">
              <a:latin typeface="Calibri" panose="020F0502020204030204" pitchFamily="34" charset="0"/>
              <a:cs typeface="Calibri" panose="020F0502020204030204" pitchFamily="34" charset="0"/>
            </a:rPr>
            <a:t>Submission of further evidence, objecting evidence, Issuing arbitral award, opposing arbitral award, and notify the minister about the case</a:t>
          </a:r>
        </a:p>
      </dgm:t>
    </dgm:pt>
    <dgm:pt modelId="{617FC4C0-872D-2948-B2C7-92CBCC674C75}" type="parTrans" cxnId="{9B7FDCC6-BA37-4E4F-A46E-35176A6BD197}">
      <dgm:prSet/>
      <dgm:spPr/>
      <dgm:t>
        <a:bodyPr/>
        <a:lstStyle/>
        <a:p>
          <a:endParaRPr lang="en-US"/>
        </a:p>
      </dgm:t>
    </dgm:pt>
    <dgm:pt modelId="{9388157D-14F0-1A44-BED6-54796FC1F36F}" type="sibTrans" cxnId="{9B7FDCC6-BA37-4E4F-A46E-35176A6BD197}">
      <dgm:prSet/>
      <dgm:spPr/>
      <dgm:t>
        <a:bodyPr/>
        <a:lstStyle/>
        <a:p>
          <a:endParaRPr lang="en-US"/>
        </a:p>
      </dgm:t>
    </dgm:pt>
    <dgm:pt modelId="{79E2D65E-70AD-344C-94DB-ADAB52668EAD}" type="pres">
      <dgm:prSet presAssocID="{BDFA4DD9-B552-F049-8E4B-3C24083DF61F}" presName="linearFlow" presStyleCnt="0">
        <dgm:presLayoutVars>
          <dgm:dir/>
          <dgm:animLvl val="lvl"/>
          <dgm:resizeHandles val="exact"/>
        </dgm:presLayoutVars>
      </dgm:prSet>
      <dgm:spPr/>
    </dgm:pt>
    <dgm:pt modelId="{E64ED811-C9D7-DE4F-A645-D28FD7009FF8}" type="pres">
      <dgm:prSet presAssocID="{A753AD5D-D5F3-1A4C-B0C4-156020AE46D7}" presName="composite" presStyleCnt="0"/>
      <dgm:spPr/>
    </dgm:pt>
    <dgm:pt modelId="{AEE6B2BE-758F-0F44-B1D8-3B6587C8BB86}" type="pres">
      <dgm:prSet presAssocID="{A753AD5D-D5F3-1A4C-B0C4-156020AE46D7}" presName="parTx" presStyleLbl="node1" presStyleIdx="0" presStyleCnt="1">
        <dgm:presLayoutVars>
          <dgm:chMax val="0"/>
          <dgm:chPref val="0"/>
          <dgm:bulletEnabled val="1"/>
        </dgm:presLayoutVars>
      </dgm:prSet>
      <dgm:spPr/>
    </dgm:pt>
    <dgm:pt modelId="{299333DE-2011-C846-BFE5-3CB434428FE4}" type="pres">
      <dgm:prSet presAssocID="{A753AD5D-D5F3-1A4C-B0C4-156020AE46D7}" presName="parSh" presStyleLbl="node1" presStyleIdx="0" presStyleCnt="1" custScaleX="123019"/>
      <dgm:spPr/>
    </dgm:pt>
    <dgm:pt modelId="{4F21F46A-B1B4-764E-9FBA-EC5FDB7252DA}" type="pres">
      <dgm:prSet presAssocID="{A753AD5D-D5F3-1A4C-B0C4-156020AE46D7}" presName="desTx" presStyleLbl="fgAcc1" presStyleIdx="0" presStyleCnt="1" custScaleX="120482" custLinFactNeighborX="-6483" custLinFactNeighborY="-409">
        <dgm:presLayoutVars>
          <dgm:bulletEnabled val="1"/>
        </dgm:presLayoutVars>
      </dgm:prSet>
      <dgm:spPr/>
    </dgm:pt>
  </dgm:ptLst>
  <dgm:cxnLst>
    <dgm:cxn modelId="{3CD3950C-6FF9-4E4F-8773-7477B60A9628}" type="presOf" srcId="{F1DDCEF5-5EE3-DB4F-9599-A3B26970D953}" destId="{4F21F46A-B1B4-764E-9FBA-EC5FDB7252DA}" srcOrd="0" destOrd="1" presId="urn:microsoft.com/office/officeart/2005/8/layout/process3"/>
    <dgm:cxn modelId="{F3172C11-BDE3-6C4D-862A-407AD10C19DC}" srcId="{A753AD5D-D5F3-1A4C-B0C4-156020AE46D7}" destId="{F1DDCEF5-5EE3-DB4F-9599-A3B26970D953}" srcOrd="1" destOrd="0" parTransId="{8D023D6F-B6C0-C549-B9B1-CF70F116E98B}" sibTransId="{138AC381-9569-5745-95A5-52EADC2A7C90}"/>
    <dgm:cxn modelId="{7F20322B-92FA-834C-B320-087E36798476}" type="presOf" srcId="{BDFA4DD9-B552-F049-8E4B-3C24083DF61F}" destId="{79E2D65E-70AD-344C-94DB-ADAB52668EAD}" srcOrd="0" destOrd="0" presId="urn:microsoft.com/office/officeart/2005/8/layout/process3"/>
    <dgm:cxn modelId="{16191A37-0E40-5F4D-A36B-06FE023A4916}" srcId="{BDFA4DD9-B552-F049-8E4B-3C24083DF61F}" destId="{A753AD5D-D5F3-1A4C-B0C4-156020AE46D7}" srcOrd="0" destOrd="0" parTransId="{535E7DED-10DE-C244-9659-79F7D86F2B49}" sibTransId="{F17E2C4E-DC69-5D42-B1E9-133602B3FCE5}"/>
    <dgm:cxn modelId="{C797DC83-848A-9243-BA99-33CF0CA6C5F8}" type="presOf" srcId="{64045C36-A5CE-6447-9BEA-6389A864EB38}" destId="{4F21F46A-B1B4-764E-9FBA-EC5FDB7252DA}" srcOrd="0" destOrd="0" presId="urn:microsoft.com/office/officeart/2005/8/layout/process3"/>
    <dgm:cxn modelId="{8F14F69B-98D9-544D-A599-658452978A11}" type="presOf" srcId="{1DE33BE8-8001-9445-8F22-69CA3DE9796D}" destId="{4F21F46A-B1B4-764E-9FBA-EC5FDB7252DA}" srcOrd="0" destOrd="2" presId="urn:microsoft.com/office/officeart/2005/8/layout/process3"/>
    <dgm:cxn modelId="{955BD5A5-DE42-3E46-82A4-EF2322D89470}" type="presOf" srcId="{A753AD5D-D5F3-1A4C-B0C4-156020AE46D7}" destId="{AEE6B2BE-758F-0F44-B1D8-3B6587C8BB86}" srcOrd="0" destOrd="0" presId="urn:microsoft.com/office/officeart/2005/8/layout/process3"/>
    <dgm:cxn modelId="{ECD190B2-3008-004D-B7CA-FE4FB37FFC29}" srcId="{A753AD5D-D5F3-1A4C-B0C4-156020AE46D7}" destId="{64045C36-A5CE-6447-9BEA-6389A864EB38}" srcOrd="0" destOrd="0" parTransId="{143A8AB7-6235-0046-85E4-5FC5DC828981}" sibTransId="{F1209C7D-46DA-E443-BADC-816636CF0282}"/>
    <dgm:cxn modelId="{9B7FDCC6-BA37-4E4F-A46E-35176A6BD197}" srcId="{A753AD5D-D5F3-1A4C-B0C4-156020AE46D7}" destId="{1DE33BE8-8001-9445-8F22-69CA3DE9796D}" srcOrd="2" destOrd="0" parTransId="{617FC4C0-872D-2948-B2C7-92CBCC674C75}" sibTransId="{9388157D-14F0-1A44-BED6-54796FC1F36F}"/>
    <dgm:cxn modelId="{F9B8F6FE-4269-B748-9563-106F70D423E2}" type="presOf" srcId="{A753AD5D-D5F3-1A4C-B0C4-156020AE46D7}" destId="{299333DE-2011-C846-BFE5-3CB434428FE4}" srcOrd="1" destOrd="0" presId="urn:microsoft.com/office/officeart/2005/8/layout/process3"/>
    <dgm:cxn modelId="{C82C285A-A919-8C46-A4CF-CFF1FCCD1809}" type="presParOf" srcId="{79E2D65E-70AD-344C-94DB-ADAB52668EAD}" destId="{E64ED811-C9D7-DE4F-A645-D28FD7009FF8}" srcOrd="0" destOrd="0" presId="urn:microsoft.com/office/officeart/2005/8/layout/process3"/>
    <dgm:cxn modelId="{094501ED-E957-3B4C-A54B-24B2BE88A338}" type="presParOf" srcId="{E64ED811-C9D7-DE4F-A645-D28FD7009FF8}" destId="{AEE6B2BE-758F-0F44-B1D8-3B6587C8BB86}" srcOrd="0" destOrd="0" presId="urn:microsoft.com/office/officeart/2005/8/layout/process3"/>
    <dgm:cxn modelId="{858A0EFC-7DDD-AE4E-9018-B5233878F287}" type="presParOf" srcId="{E64ED811-C9D7-DE4F-A645-D28FD7009FF8}" destId="{299333DE-2011-C846-BFE5-3CB434428FE4}" srcOrd="1" destOrd="0" presId="urn:microsoft.com/office/officeart/2005/8/layout/process3"/>
    <dgm:cxn modelId="{2528C43B-A801-084A-86D0-B806B602C76F}" type="presParOf" srcId="{E64ED811-C9D7-DE4F-A645-D28FD7009FF8}" destId="{4F21F46A-B1B4-764E-9FBA-EC5FDB7252DA}" srcOrd="2" destOrd="0" presId="urn:microsoft.com/office/officeart/2005/8/layout/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FA4DD9-B552-F049-8E4B-3C24083DF61F}"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A753AD5D-D5F3-1A4C-B0C4-156020AE46D7}">
      <dgm:prSet phldrT="[Text]" custT="1"/>
      <dgm:spPr/>
      <dgm:t>
        <a:bodyPr/>
        <a:lstStyle/>
        <a:p>
          <a:r>
            <a:rPr lang="en-US" sz="4000" dirty="0"/>
            <a:t>Binding Arbitral Award-BAA</a:t>
          </a:r>
        </a:p>
        <a:p>
          <a:r>
            <a:rPr lang="en-US" sz="4000" dirty="0"/>
            <a:t>Non-Binding Arbitral Award- NBAA</a:t>
          </a:r>
        </a:p>
      </dgm:t>
    </dgm:pt>
    <dgm:pt modelId="{535E7DED-10DE-C244-9659-79F7D86F2B49}" type="parTrans" cxnId="{16191A37-0E40-5F4D-A36B-06FE023A4916}">
      <dgm:prSet/>
      <dgm:spPr/>
      <dgm:t>
        <a:bodyPr/>
        <a:lstStyle/>
        <a:p>
          <a:endParaRPr lang="en-US"/>
        </a:p>
      </dgm:t>
    </dgm:pt>
    <dgm:pt modelId="{F17E2C4E-DC69-5D42-B1E9-133602B3FCE5}" type="sibTrans" cxnId="{16191A37-0E40-5F4D-A36B-06FE023A4916}">
      <dgm:prSet/>
      <dgm:spPr/>
      <dgm:t>
        <a:bodyPr/>
        <a:lstStyle/>
        <a:p>
          <a:endParaRPr lang="en-US"/>
        </a:p>
      </dgm:t>
    </dgm:pt>
    <dgm:pt modelId="{FDE43FD7-A991-9B46-8327-B07B61A8AE33}" type="pres">
      <dgm:prSet presAssocID="{BDFA4DD9-B552-F049-8E4B-3C24083DF61F}" presName="rootnode" presStyleCnt="0">
        <dgm:presLayoutVars>
          <dgm:chMax/>
          <dgm:chPref/>
          <dgm:dir/>
          <dgm:animLvl val="lvl"/>
        </dgm:presLayoutVars>
      </dgm:prSet>
      <dgm:spPr/>
    </dgm:pt>
    <dgm:pt modelId="{671CA21D-7A14-274F-918F-296BE7AAE238}" type="pres">
      <dgm:prSet presAssocID="{A753AD5D-D5F3-1A4C-B0C4-156020AE46D7}" presName="composite" presStyleCnt="0"/>
      <dgm:spPr/>
    </dgm:pt>
    <dgm:pt modelId="{910D0F3B-3998-4741-837C-C7543E5A3E5E}" type="pres">
      <dgm:prSet presAssocID="{A753AD5D-D5F3-1A4C-B0C4-156020AE46D7}" presName="LShape" presStyleLbl="alignNode1" presStyleIdx="0" presStyleCnt="1" custScaleX="242209"/>
      <dgm:spPr/>
    </dgm:pt>
    <dgm:pt modelId="{76157FD1-7CE6-BF49-8010-1D3F7FD382AB}" type="pres">
      <dgm:prSet presAssocID="{A753AD5D-D5F3-1A4C-B0C4-156020AE46D7}" presName="ParentText" presStyleLbl="revTx" presStyleIdx="0" presStyleCnt="1" custScaleX="186995" custLinFactNeighborX="-727" custLinFactNeighborY="14517">
        <dgm:presLayoutVars>
          <dgm:chMax val="0"/>
          <dgm:chPref val="0"/>
          <dgm:bulletEnabled val="1"/>
        </dgm:presLayoutVars>
      </dgm:prSet>
      <dgm:spPr/>
    </dgm:pt>
  </dgm:ptLst>
  <dgm:cxnLst>
    <dgm:cxn modelId="{16191A37-0E40-5F4D-A36B-06FE023A4916}" srcId="{BDFA4DD9-B552-F049-8E4B-3C24083DF61F}" destId="{A753AD5D-D5F3-1A4C-B0C4-156020AE46D7}" srcOrd="0" destOrd="0" parTransId="{535E7DED-10DE-C244-9659-79F7D86F2B49}" sibTransId="{F17E2C4E-DC69-5D42-B1E9-133602B3FCE5}"/>
    <dgm:cxn modelId="{106F2379-1DB7-3E47-9F33-59F1C8C8EF88}" type="presOf" srcId="{A753AD5D-D5F3-1A4C-B0C4-156020AE46D7}" destId="{76157FD1-7CE6-BF49-8010-1D3F7FD382AB}" srcOrd="0" destOrd="0" presId="urn:microsoft.com/office/officeart/2009/3/layout/StepUpProcess"/>
    <dgm:cxn modelId="{53F02D93-6129-0944-9A3B-F34DE397A421}" type="presOf" srcId="{BDFA4DD9-B552-F049-8E4B-3C24083DF61F}" destId="{FDE43FD7-A991-9B46-8327-B07B61A8AE33}" srcOrd="0" destOrd="0" presId="urn:microsoft.com/office/officeart/2009/3/layout/StepUpProcess"/>
    <dgm:cxn modelId="{727BF6C3-8959-4B47-BE3D-168145C14D1D}" type="presParOf" srcId="{FDE43FD7-A991-9B46-8327-B07B61A8AE33}" destId="{671CA21D-7A14-274F-918F-296BE7AAE238}" srcOrd="0" destOrd="0" presId="urn:microsoft.com/office/officeart/2009/3/layout/StepUpProcess"/>
    <dgm:cxn modelId="{3EDDBA72-314D-D247-B0F2-2D94531F941D}" type="presParOf" srcId="{671CA21D-7A14-274F-918F-296BE7AAE238}" destId="{910D0F3B-3998-4741-837C-C7543E5A3E5E}" srcOrd="0" destOrd="0" presId="urn:microsoft.com/office/officeart/2009/3/layout/StepUpProcess"/>
    <dgm:cxn modelId="{48595908-4331-594D-99D8-BA662999BEDF}" type="presParOf" srcId="{671CA21D-7A14-274F-918F-296BE7AAE238}" destId="{76157FD1-7CE6-BF49-8010-1D3F7FD382AB}"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78BE7-6EF4-4C4B-8425-1560823BD6CA}">
      <dsp:nvSpPr>
        <dsp:cNvPr id="0" name=""/>
        <dsp:cNvSpPr/>
      </dsp:nvSpPr>
      <dsp:spPr>
        <a:xfrm rot="5400000">
          <a:off x="-211512" y="212946"/>
          <a:ext cx="1163315" cy="740290"/>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1</a:t>
          </a:r>
        </a:p>
      </dsp:txBody>
      <dsp:txXfrm rot="-5400000">
        <a:off x="1" y="371578"/>
        <a:ext cx="740290" cy="423025"/>
      </dsp:txXfrm>
    </dsp:sp>
    <dsp:sp modelId="{056BB3A0-5A98-4577-AC7E-B6CBBBB62ED6}">
      <dsp:nvSpPr>
        <dsp:cNvPr id="0" name=""/>
        <dsp:cNvSpPr/>
      </dsp:nvSpPr>
      <dsp:spPr>
        <a:xfrm rot="5400000">
          <a:off x="4915240" y="-4173515"/>
          <a:ext cx="793169" cy="9143069"/>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None/>
          </a:pPr>
          <a:r>
            <a:rPr lang="en-US" sz="2600" kern="1200" dirty="0"/>
            <a:t>Introduction</a:t>
          </a:r>
        </a:p>
      </dsp:txBody>
      <dsp:txXfrm rot="-5400000">
        <a:off x="740291" y="40153"/>
        <a:ext cx="9104350" cy="715731"/>
      </dsp:txXfrm>
    </dsp:sp>
    <dsp:sp modelId="{6EF7A6FD-DC4A-4C20-BD4E-EC1D5524F2E7}">
      <dsp:nvSpPr>
        <dsp:cNvPr id="0" name=""/>
        <dsp:cNvSpPr/>
      </dsp:nvSpPr>
      <dsp:spPr>
        <a:xfrm rot="5400000">
          <a:off x="-211512" y="1259866"/>
          <a:ext cx="1163315" cy="740290"/>
        </a:xfrm>
        <a:prstGeom prst="chevron">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2</a:t>
          </a:r>
        </a:p>
      </dsp:txBody>
      <dsp:txXfrm rot="-5400000">
        <a:off x="1" y="1418498"/>
        <a:ext cx="740290" cy="423025"/>
      </dsp:txXfrm>
    </dsp:sp>
    <dsp:sp modelId="{1CC9EBF2-979A-4951-99E3-5F069250C328}">
      <dsp:nvSpPr>
        <dsp:cNvPr id="0" name=""/>
        <dsp:cNvSpPr/>
      </dsp:nvSpPr>
      <dsp:spPr>
        <a:xfrm rot="5400000">
          <a:off x="4915240" y="-3126595"/>
          <a:ext cx="793169" cy="9143069"/>
        </a:xfrm>
        <a:prstGeom prst="round2SameRect">
          <a:avLst/>
        </a:prstGeom>
        <a:solidFill>
          <a:schemeClr val="lt1">
            <a:alpha val="90000"/>
            <a:hueOff val="0"/>
            <a:satOff val="0"/>
            <a:lumOff val="0"/>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Tx/>
            <a:buNone/>
          </a:pPr>
          <a:r>
            <a:rPr lang="en-US" altLang="en-US" sz="2600" b="0" kern="1200" dirty="0">
              <a:solidFill>
                <a:srgbClr val="002060"/>
              </a:solidFill>
              <a:latin typeface="Calibri"/>
              <a:cs typeface="Arial" panose="020B0604020202020204" pitchFamily="34" charset="0"/>
            </a:rPr>
            <a:t>Regulating Labor Disputes Resolution and Types of Labor Disputes  </a:t>
          </a:r>
          <a:endParaRPr lang="en-US" sz="2600" b="0" kern="1200" dirty="0">
            <a:solidFill>
              <a:srgbClr val="002060"/>
            </a:solidFill>
          </a:endParaRPr>
        </a:p>
      </dsp:txBody>
      <dsp:txXfrm rot="-5400000">
        <a:off x="740291" y="1087073"/>
        <a:ext cx="9104350" cy="715731"/>
      </dsp:txXfrm>
    </dsp:sp>
    <dsp:sp modelId="{D9B7A0D6-DE52-4660-A566-FA42240E6AD1}">
      <dsp:nvSpPr>
        <dsp:cNvPr id="0" name=""/>
        <dsp:cNvSpPr/>
      </dsp:nvSpPr>
      <dsp:spPr>
        <a:xfrm rot="5400000">
          <a:off x="-211512" y="2306786"/>
          <a:ext cx="1163315" cy="740290"/>
        </a:xfrm>
        <a:prstGeom prst="chevron">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3</a:t>
          </a:r>
        </a:p>
      </dsp:txBody>
      <dsp:txXfrm rot="-5400000">
        <a:off x="1" y="2465418"/>
        <a:ext cx="740290" cy="423025"/>
      </dsp:txXfrm>
    </dsp:sp>
    <dsp:sp modelId="{4F90A23D-B6AE-42AE-BAE3-0BE215139DC3}">
      <dsp:nvSpPr>
        <dsp:cNvPr id="0" name=""/>
        <dsp:cNvSpPr/>
      </dsp:nvSpPr>
      <dsp:spPr>
        <a:xfrm rot="5400000">
          <a:off x="4915240" y="-2079675"/>
          <a:ext cx="793169" cy="9143069"/>
        </a:xfrm>
        <a:prstGeom prst="round2Same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lrTx/>
            <a:buSzTx/>
            <a:buFontTx/>
            <a:buNone/>
          </a:pPr>
          <a:r>
            <a:rPr lang="en-US" sz="2600" kern="1200" dirty="0"/>
            <a:t>Arbitration Council Procedures</a:t>
          </a:r>
          <a:endParaRPr lang="en-US" sz="2600" b="0" kern="1200" dirty="0">
            <a:solidFill>
              <a:srgbClr val="002060"/>
            </a:solidFill>
          </a:endParaRPr>
        </a:p>
      </dsp:txBody>
      <dsp:txXfrm rot="-5400000">
        <a:off x="740291" y="2133993"/>
        <a:ext cx="9104350" cy="715731"/>
      </dsp:txXfrm>
    </dsp:sp>
    <dsp:sp modelId="{117A40CF-D712-4AAB-BE25-A4A9C6600450}">
      <dsp:nvSpPr>
        <dsp:cNvPr id="0" name=""/>
        <dsp:cNvSpPr/>
      </dsp:nvSpPr>
      <dsp:spPr>
        <a:xfrm rot="5400000">
          <a:off x="-211512" y="3353706"/>
          <a:ext cx="1163315" cy="740290"/>
        </a:xfrm>
        <a:prstGeom prst="chevron">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4</a:t>
          </a:r>
        </a:p>
      </dsp:txBody>
      <dsp:txXfrm rot="-5400000">
        <a:off x="1" y="3512338"/>
        <a:ext cx="740290" cy="423025"/>
      </dsp:txXfrm>
    </dsp:sp>
    <dsp:sp modelId="{948708CB-EF73-4D19-9432-455C0BCED72D}">
      <dsp:nvSpPr>
        <dsp:cNvPr id="0" name=""/>
        <dsp:cNvSpPr/>
      </dsp:nvSpPr>
      <dsp:spPr>
        <a:xfrm rot="5400000">
          <a:off x="4915240" y="-1064157"/>
          <a:ext cx="793169" cy="9143069"/>
        </a:xfrm>
        <a:prstGeom prst="round2SameRect">
          <a:avLst/>
        </a:prstGeom>
        <a:solidFill>
          <a:schemeClr val="lt1">
            <a:alpha val="90000"/>
            <a:hueOff val="0"/>
            <a:satOff val="0"/>
            <a:lumOff val="0"/>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None/>
          </a:pPr>
          <a:r>
            <a:rPr lang="en-US" altLang="en-US" sz="2600" b="0" kern="1200" dirty="0">
              <a:solidFill>
                <a:srgbClr val="002060"/>
              </a:solidFill>
              <a:latin typeface="Calibri"/>
            </a:rPr>
            <a:t>Cases Registered and solved at Arbitration Council</a:t>
          </a:r>
          <a:endParaRPr lang="en-US" sz="2600" kern="1200" dirty="0"/>
        </a:p>
      </dsp:txBody>
      <dsp:txXfrm rot="-5400000">
        <a:off x="740291" y="3149511"/>
        <a:ext cx="9104350" cy="715731"/>
      </dsp:txXfrm>
    </dsp:sp>
    <dsp:sp modelId="{03087936-5C70-4923-BDB7-AAEE13A51B11}">
      <dsp:nvSpPr>
        <dsp:cNvPr id="0" name=""/>
        <dsp:cNvSpPr/>
      </dsp:nvSpPr>
      <dsp:spPr>
        <a:xfrm rot="5400000">
          <a:off x="-215335" y="4434276"/>
          <a:ext cx="1163315" cy="672990"/>
        </a:xfrm>
        <a:prstGeom prst="chevron">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5</a:t>
          </a:r>
        </a:p>
      </dsp:txBody>
      <dsp:txXfrm rot="-5400000">
        <a:off x="29828" y="4525608"/>
        <a:ext cx="672990" cy="490325"/>
      </dsp:txXfrm>
    </dsp:sp>
    <dsp:sp modelId="{C44E7B4B-0A12-41BD-9DDC-9149A19D2C37}">
      <dsp:nvSpPr>
        <dsp:cNvPr id="0" name=""/>
        <dsp:cNvSpPr/>
      </dsp:nvSpPr>
      <dsp:spPr>
        <a:xfrm rot="5400000">
          <a:off x="4895308" y="14164"/>
          <a:ext cx="793169" cy="9143069"/>
        </a:xfrm>
        <a:prstGeom prst="round2Same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None/>
          </a:pPr>
          <a:r>
            <a:rPr lang="en-US" sz="2600" kern="1200" dirty="0"/>
            <a:t>Q&amp;A</a:t>
          </a:r>
        </a:p>
      </dsp:txBody>
      <dsp:txXfrm rot="-5400000">
        <a:off x="720359" y="4227833"/>
        <a:ext cx="9104350" cy="7157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5A75D-EDAA-AB41-9D93-31B5F5527F5B}">
      <dsp:nvSpPr>
        <dsp:cNvPr id="0" name=""/>
        <dsp:cNvSpPr/>
      </dsp:nvSpPr>
      <dsp:spPr>
        <a:xfrm>
          <a:off x="0" y="1627814"/>
          <a:ext cx="11633201" cy="31224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2866" tIns="1353820" rIns="902866"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dirty="0" err="1">
              <a:latin typeface="Calibri" panose="020F0502020204030204" pitchFamily="34" charset="0"/>
              <a:cs typeface="Calibri" panose="020F0502020204030204" pitchFamily="34" charset="0"/>
            </a:rPr>
            <a:t>Prakas</a:t>
          </a:r>
          <a:r>
            <a:rPr lang="en-US" sz="3200" kern="1200" dirty="0">
              <a:latin typeface="Calibri" panose="020F0502020204030204" pitchFamily="34" charset="0"/>
              <a:cs typeface="Calibri" panose="020F0502020204030204" pitchFamily="34" charset="0"/>
            </a:rPr>
            <a:t> 099 on Arbitration Council, Article 46 and 47</a:t>
          </a:r>
        </a:p>
        <a:p>
          <a:pPr marL="285750" lvl="1" indent="-285750" algn="l" defTabSz="1600200">
            <a:lnSpc>
              <a:spcPct val="90000"/>
            </a:lnSpc>
            <a:spcBef>
              <a:spcPct val="0"/>
            </a:spcBef>
            <a:spcAft>
              <a:spcPct val="15000"/>
            </a:spcAft>
            <a:buChar char="•"/>
          </a:pPr>
          <a:r>
            <a:rPr lang="en-US" sz="3600" kern="1200" dirty="0">
              <a:latin typeface="Calibri" panose="020F0502020204030204" pitchFamily="34" charset="0"/>
              <a:cs typeface="Calibri" panose="020F0502020204030204" pitchFamily="34" charset="0"/>
            </a:rPr>
            <a:t>Code of Civil Procedures: Compulsory Execution, Article 353</a:t>
          </a:r>
        </a:p>
      </dsp:txBody>
      <dsp:txXfrm>
        <a:off x="0" y="1627814"/>
        <a:ext cx="11633201" cy="3122437"/>
      </dsp:txXfrm>
    </dsp:sp>
    <dsp:sp modelId="{6FBBF033-0D6A-224D-BE22-8ABDA09FE99D}">
      <dsp:nvSpPr>
        <dsp:cNvPr id="0" name=""/>
        <dsp:cNvSpPr/>
      </dsp:nvSpPr>
      <dsp:spPr>
        <a:xfrm>
          <a:off x="581660" y="668414"/>
          <a:ext cx="9954378" cy="191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795" tIns="0" rIns="307795" bIns="0" numCol="1" spcCol="1270" anchor="ctr" anchorCtr="0">
          <a:noAutofit/>
        </a:bodyPr>
        <a:lstStyle/>
        <a:p>
          <a:pPr marL="0" lvl="0" indent="0" algn="l" defTabSz="2889250">
            <a:lnSpc>
              <a:spcPct val="90000"/>
            </a:lnSpc>
            <a:spcBef>
              <a:spcPct val="0"/>
            </a:spcBef>
            <a:spcAft>
              <a:spcPct val="35000"/>
            </a:spcAft>
            <a:buNone/>
          </a:pPr>
          <a:r>
            <a:rPr lang="en-US" sz="6500" kern="1200" dirty="0"/>
            <a:t>Legal Basis</a:t>
          </a:r>
        </a:p>
      </dsp:txBody>
      <dsp:txXfrm>
        <a:off x="675328" y="762082"/>
        <a:ext cx="9767042" cy="17314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5A75D-EDAA-AB41-9D93-31B5F5527F5B}">
      <dsp:nvSpPr>
        <dsp:cNvPr id="0" name=""/>
        <dsp:cNvSpPr/>
      </dsp:nvSpPr>
      <dsp:spPr>
        <a:xfrm>
          <a:off x="0" y="1373103"/>
          <a:ext cx="11633201" cy="3395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2866" tIns="1020572" rIns="902866" bIns="256032" numCol="1" spcCol="1270" anchor="t" anchorCtr="0">
          <a:noAutofit/>
        </a:bodyPr>
        <a:lstStyle/>
        <a:p>
          <a:pPr marL="285750" lvl="1" indent="-285750" algn="l" defTabSz="1600200">
            <a:lnSpc>
              <a:spcPct val="90000"/>
            </a:lnSpc>
            <a:spcBef>
              <a:spcPct val="0"/>
            </a:spcBef>
            <a:spcAft>
              <a:spcPct val="15000"/>
            </a:spcAft>
            <a:buChar char="•"/>
          </a:pPr>
          <a:r>
            <a:rPr kumimoji="0" lang="en-US" altLang="en-US" sz="3600" b="0" i="0" u="none" strike="noStrike" kern="1200" cap="none" spc="0" normalizeH="0" baseline="0" noProof="0" dirty="0">
              <a:ln>
                <a:noFill/>
              </a:ln>
              <a:solidFill>
                <a:sysClr val="windowText" lastClr="000000"/>
              </a:solidFill>
              <a:effectLst/>
              <a:uLnTx/>
              <a:uFillTx/>
              <a:latin typeface="Calibri"/>
              <a:ea typeface="MS PGothic" panose="020B0600070205080204" pitchFamily="34" charset="-128"/>
              <a:cs typeface="+mn-cs"/>
            </a:rPr>
            <a:t>No formal data from the court</a:t>
          </a:r>
          <a:endParaRPr lang="en-US" sz="3600" kern="1200" dirty="0">
            <a:latin typeface="Calibri" panose="020F0502020204030204" pitchFamily="34" charset="0"/>
            <a:cs typeface="Calibri" panose="020F0502020204030204" pitchFamily="34" charset="0"/>
          </a:endParaRPr>
        </a:p>
        <a:p>
          <a:pPr marL="285750" lvl="1" indent="-285750" algn="l" defTabSz="1600200">
            <a:lnSpc>
              <a:spcPct val="90000"/>
            </a:lnSpc>
            <a:spcBef>
              <a:spcPct val="0"/>
            </a:spcBef>
            <a:spcAft>
              <a:spcPct val="15000"/>
            </a:spcAft>
            <a:buChar char="•"/>
          </a:pPr>
          <a:r>
            <a:rPr kumimoji="0" lang="en-US" altLang="en-US" sz="3600" b="0" i="0" u="none" strike="noStrike" kern="1200" cap="none" spc="0" normalizeH="0" baseline="0" noProof="0" dirty="0">
              <a:ln>
                <a:noFill/>
              </a:ln>
              <a:solidFill>
                <a:sysClr val="windowText" lastClr="000000"/>
              </a:solidFill>
              <a:effectLst/>
              <a:uLnTx/>
              <a:uFillTx/>
              <a:latin typeface="Calibri"/>
              <a:ea typeface="MS PGothic" panose="020B0600070205080204" pitchFamily="34" charset="-128"/>
              <a:cs typeface="+mn-cs"/>
            </a:rPr>
            <a:t>22/11-Benjamat Construction with binding Arbitral Award issued on 21 March 2011. AC’s decision was upheld by the Court of Appeal. </a:t>
          </a:r>
        </a:p>
      </dsp:txBody>
      <dsp:txXfrm>
        <a:off x="0" y="1373103"/>
        <a:ext cx="11633201" cy="3395700"/>
      </dsp:txXfrm>
    </dsp:sp>
    <dsp:sp modelId="{6FBBF033-0D6A-224D-BE22-8ABDA09FE99D}">
      <dsp:nvSpPr>
        <dsp:cNvPr id="0" name=""/>
        <dsp:cNvSpPr/>
      </dsp:nvSpPr>
      <dsp:spPr>
        <a:xfrm>
          <a:off x="581660" y="649863"/>
          <a:ext cx="9954378" cy="144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795" tIns="0" rIns="307795" bIns="0" numCol="1" spcCol="1270" anchor="ctr" anchorCtr="0">
          <a:noAutofit/>
        </a:bodyPr>
        <a:lstStyle/>
        <a:p>
          <a:pPr marL="0" lvl="0" indent="0" algn="l" defTabSz="2178050">
            <a:lnSpc>
              <a:spcPct val="90000"/>
            </a:lnSpc>
            <a:spcBef>
              <a:spcPct val="0"/>
            </a:spcBef>
            <a:spcAft>
              <a:spcPct val="35000"/>
            </a:spcAft>
            <a:buNone/>
          </a:pPr>
          <a:r>
            <a:rPr lang="en-US" sz="4900" kern="1200" dirty="0"/>
            <a:t>Decision of the Court on BAA</a:t>
          </a:r>
        </a:p>
      </dsp:txBody>
      <dsp:txXfrm>
        <a:off x="652271" y="720474"/>
        <a:ext cx="9813156" cy="13052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678B2-41EB-4DE3-9187-041EBA9FB1D2}">
      <dsp:nvSpPr>
        <dsp:cNvPr id="0" name=""/>
        <dsp:cNvSpPr/>
      </dsp:nvSpPr>
      <dsp:spPr>
        <a:xfrm>
          <a:off x="0" y="356247"/>
          <a:ext cx="105255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621DE4-809D-47A5-8D36-76CB2909A33F}">
      <dsp:nvSpPr>
        <dsp:cNvPr id="0" name=""/>
        <dsp:cNvSpPr/>
      </dsp:nvSpPr>
      <dsp:spPr>
        <a:xfrm>
          <a:off x="526277" y="61047"/>
          <a:ext cx="736787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88" tIns="0" rIns="278488" bIns="0" numCol="1" spcCol="1270" anchor="ctr" anchorCtr="0">
          <a:noAutofit/>
        </a:bodyPr>
        <a:lstStyle/>
        <a:p>
          <a:pPr marL="0" lvl="0" indent="0" algn="l" defTabSz="800100">
            <a:lnSpc>
              <a:spcPct val="90000"/>
            </a:lnSpc>
            <a:spcBef>
              <a:spcPct val="0"/>
            </a:spcBef>
            <a:spcAft>
              <a:spcPct val="35000"/>
            </a:spcAft>
            <a:buFont typeface="Arial" charset="0"/>
            <a:buNone/>
          </a:pPr>
          <a:r>
            <a:rPr lang="en-AU" sz="1800" kern="1200" dirty="0">
              <a:latin typeface="Calibri" panose="020F0502020204030204" pitchFamily="34" charset="0"/>
              <a:cs typeface="Calibri" panose="020F0502020204030204" pitchFamily="34" charset="0"/>
            </a:rPr>
            <a:t>AC has handled 3,042 cases by end of 2022 (covering over 1.18 million workers and hundreds of enterprises)</a:t>
          </a:r>
          <a:endParaRPr lang="en-US" sz="1800" kern="1200" dirty="0"/>
        </a:p>
      </dsp:txBody>
      <dsp:txXfrm>
        <a:off x="555098" y="89868"/>
        <a:ext cx="7310236" cy="532758"/>
      </dsp:txXfrm>
    </dsp:sp>
    <dsp:sp modelId="{F2A71F9B-F35B-4E51-B163-F7D61E100CC0}">
      <dsp:nvSpPr>
        <dsp:cNvPr id="0" name=""/>
        <dsp:cNvSpPr/>
      </dsp:nvSpPr>
      <dsp:spPr>
        <a:xfrm>
          <a:off x="0" y="1263447"/>
          <a:ext cx="105255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B322D2-AAA8-4F85-8A60-C6243A2D37F4}">
      <dsp:nvSpPr>
        <dsp:cNvPr id="0" name=""/>
        <dsp:cNvSpPr/>
      </dsp:nvSpPr>
      <dsp:spPr>
        <a:xfrm>
          <a:off x="526277" y="968247"/>
          <a:ext cx="736787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88" tIns="0" rIns="278488" bIns="0" numCol="1" spcCol="1270" anchor="ctr" anchorCtr="0">
          <a:noAutofit/>
        </a:bodyPr>
        <a:lstStyle/>
        <a:p>
          <a:pPr marL="0" lvl="0" indent="0" algn="l" defTabSz="800100">
            <a:lnSpc>
              <a:spcPct val="90000"/>
            </a:lnSpc>
            <a:spcBef>
              <a:spcPct val="0"/>
            </a:spcBef>
            <a:spcAft>
              <a:spcPct val="35000"/>
            </a:spcAft>
            <a:buNone/>
          </a:pPr>
          <a:r>
            <a:rPr lang="en-AU" sz="1800" kern="1200" dirty="0">
              <a:latin typeface="Calibri" panose="020F0502020204030204" pitchFamily="34" charset="0"/>
              <a:cs typeface="Calibri" panose="020F0502020204030204" pitchFamily="34" charset="0"/>
            </a:rPr>
            <a:t>Resolution Success Rate is 75.16%</a:t>
          </a:r>
          <a:endParaRPr lang="en-US" sz="1800" kern="1200" dirty="0"/>
        </a:p>
      </dsp:txBody>
      <dsp:txXfrm>
        <a:off x="555098" y="997068"/>
        <a:ext cx="7310236" cy="532758"/>
      </dsp:txXfrm>
    </dsp:sp>
    <dsp:sp modelId="{742857BB-9F3F-4FCC-A2FC-1B22EC3CC6B5}">
      <dsp:nvSpPr>
        <dsp:cNvPr id="0" name=""/>
        <dsp:cNvSpPr/>
      </dsp:nvSpPr>
      <dsp:spPr>
        <a:xfrm>
          <a:off x="0" y="2170647"/>
          <a:ext cx="105255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26CF8-AA8E-4CF7-9D9E-5557D7308440}">
      <dsp:nvSpPr>
        <dsp:cNvPr id="0" name=""/>
        <dsp:cNvSpPr/>
      </dsp:nvSpPr>
      <dsp:spPr>
        <a:xfrm>
          <a:off x="526277" y="1875447"/>
          <a:ext cx="736787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88" tIns="0" rIns="278488" bIns="0" numCol="1" spcCol="1270" anchor="ctr" anchorCtr="0">
          <a:noAutofit/>
        </a:bodyPr>
        <a:lstStyle/>
        <a:p>
          <a:pPr marL="0" lvl="0" indent="0" algn="l" defTabSz="800100">
            <a:lnSpc>
              <a:spcPct val="90000"/>
            </a:lnSpc>
            <a:spcBef>
              <a:spcPct val="0"/>
            </a:spcBef>
            <a:spcAft>
              <a:spcPct val="35000"/>
            </a:spcAft>
            <a:buFont typeface="Arial" charset="0"/>
            <a:buNone/>
          </a:pPr>
          <a:r>
            <a:rPr lang="en-AU" sz="1800" kern="1200" dirty="0">
              <a:latin typeface="Calibri" panose="020F0502020204030204" pitchFamily="34" charset="0"/>
              <a:cs typeface="Calibri" panose="020F0502020204030204" pitchFamily="34" charset="0"/>
            </a:rPr>
            <a:t>Arbitral Awards Issued is 2106 cases and Agreements reached is 935 cases</a:t>
          </a:r>
          <a:endParaRPr lang="en-US" sz="1800" kern="1200" dirty="0"/>
        </a:p>
      </dsp:txBody>
      <dsp:txXfrm>
        <a:off x="555098" y="1904268"/>
        <a:ext cx="7310236" cy="532758"/>
      </dsp:txXfrm>
    </dsp:sp>
    <dsp:sp modelId="{CFEC6D69-E08E-4C4A-BBCE-75AB19BF2246}">
      <dsp:nvSpPr>
        <dsp:cNvPr id="0" name=""/>
        <dsp:cNvSpPr/>
      </dsp:nvSpPr>
      <dsp:spPr>
        <a:xfrm>
          <a:off x="0" y="3077848"/>
          <a:ext cx="105255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EC63B2-8F41-4671-A709-F4BBE1FE9553}">
      <dsp:nvSpPr>
        <dsp:cNvPr id="0" name=""/>
        <dsp:cNvSpPr/>
      </dsp:nvSpPr>
      <dsp:spPr>
        <a:xfrm>
          <a:off x="526277" y="2782647"/>
          <a:ext cx="736787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88" tIns="0" rIns="278488"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Average # of days of dispute resolution: 22 days</a:t>
          </a:r>
          <a:endParaRPr lang="en-US" sz="1800" kern="1200" dirty="0"/>
        </a:p>
      </dsp:txBody>
      <dsp:txXfrm>
        <a:off x="555098" y="2811468"/>
        <a:ext cx="7310236" cy="532758"/>
      </dsp:txXfrm>
    </dsp:sp>
    <dsp:sp modelId="{A8E8E87D-D5C3-4761-BD84-0F50F4DC76AC}">
      <dsp:nvSpPr>
        <dsp:cNvPr id="0" name=""/>
        <dsp:cNvSpPr/>
      </dsp:nvSpPr>
      <dsp:spPr>
        <a:xfrm>
          <a:off x="0" y="3985048"/>
          <a:ext cx="105255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980110-8F5D-43EB-B2B6-676346714CE5}">
      <dsp:nvSpPr>
        <dsp:cNvPr id="0" name=""/>
        <dsp:cNvSpPr/>
      </dsp:nvSpPr>
      <dsp:spPr>
        <a:xfrm>
          <a:off x="526277" y="3689848"/>
          <a:ext cx="736787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88" tIns="0" rIns="278488" bIns="0" numCol="1" spcCol="1270" anchor="ctr" anchorCtr="0">
          <a:noAutofit/>
        </a:bodyPr>
        <a:lstStyle/>
        <a:p>
          <a:pPr marL="0" lvl="0" indent="0" algn="l" defTabSz="800100">
            <a:lnSpc>
              <a:spcPct val="90000"/>
            </a:lnSpc>
            <a:spcBef>
              <a:spcPct val="0"/>
            </a:spcBef>
            <a:spcAft>
              <a:spcPct val="35000"/>
            </a:spcAft>
            <a:buNone/>
          </a:pPr>
          <a:r>
            <a:rPr lang="en-AU" sz="1800" kern="1200" dirty="0">
              <a:latin typeface="Calibri" panose="020F0502020204030204" pitchFamily="34" charset="0"/>
              <a:cs typeface="Calibri" panose="020F0502020204030204" pitchFamily="34" charset="0"/>
              <a:sym typeface="Wingdings" pitchFamily="2" charset="2"/>
            </a:rPr>
            <a:t>No backlog of cases (All registered cases are </a:t>
          </a:r>
          <a:r>
            <a:rPr lang="en-AU" sz="1800" kern="1200">
              <a:latin typeface="Calibri" panose="020F0502020204030204" pitchFamily="34" charset="0"/>
              <a:cs typeface="Calibri" panose="020F0502020204030204" pitchFamily="34" charset="0"/>
              <a:sym typeface="Wingdings" pitchFamily="2" charset="2"/>
            </a:rPr>
            <a:t>properly resolved </a:t>
          </a:r>
          <a:r>
            <a:rPr lang="en-AU" sz="1800" kern="1200" dirty="0">
              <a:latin typeface="Calibri" panose="020F0502020204030204" pitchFamily="34" charset="0"/>
              <a:cs typeface="Calibri" panose="020F0502020204030204" pitchFamily="34" charset="0"/>
              <a:sym typeface="Wingdings" pitchFamily="2" charset="2"/>
            </a:rPr>
            <a:t>without remaining)</a:t>
          </a:r>
          <a:endParaRPr lang="en-US" sz="1800" kern="1200" dirty="0"/>
        </a:p>
      </dsp:txBody>
      <dsp:txXfrm>
        <a:off x="555098" y="3718669"/>
        <a:ext cx="7310236" cy="532758"/>
      </dsp:txXfrm>
    </dsp:sp>
    <dsp:sp modelId="{BFA9FF9F-8929-4C89-B3E2-9DC820F09494}">
      <dsp:nvSpPr>
        <dsp:cNvPr id="0" name=""/>
        <dsp:cNvSpPr/>
      </dsp:nvSpPr>
      <dsp:spPr>
        <a:xfrm>
          <a:off x="0" y="4892247"/>
          <a:ext cx="105255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9384D3-5F07-4109-9EEB-2E4F4EE226A7}">
      <dsp:nvSpPr>
        <dsp:cNvPr id="0" name=""/>
        <dsp:cNvSpPr/>
      </dsp:nvSpPr>
      <dsp:spPr>
        <a:xfrm>
          <a:off x="526277" y="4597048"/>
          <a:ext cx="736787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88" tIns="0" rIns="278488" bIns="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The AC process is efficient and cost-free to parties</a:t>
          </a:r>
          <a:endParaRPr lang="en-US" sz="1800" kern="1200"/>
        </a:p>
      </dsp:txBody>
      <dsp:txXfrm>
        <a:off x="555098" y="4625869"/>
        <a:ext cx="7310236"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94F86-21E2-44E1-AABA-06140536D868}">
      <dsp:nvSpPr>
        <dsp:cNvPr id="0" name=""/>
        <dsp:cNvSpPr/>
      </dsp:nvSpPr>
      <dsp:spPr>
        <a:xfrm rot="16200000">
          <a:off x="-823765" y="825215"/>
          <a:ext cx="5418667" cy="3768236"/>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0" tIns="0" rIns="263457" bIns="0" numCol="1" spcCol="1270" anchor="t" anchorCtr="0">
          <a:noAutofit/>
        </a:bodyPr>
        <a:lstStyle/>
        <a:p>
          <a:pPr marL="0" lvl="0" indent="0" algn="l" defTabSz="1822450">
            <a:lnSpc>
              <a:spcPct val="90000"/>
            </a:lnSpc>
            <a:spcBef>
              <a:spcPct val="0"/>
            </a:spcBef>
            <a:spcAft>
              <a:spcPct val="35000"/>
            </a:spcAft>
            <a:buNone/>
          </a:pPr>
          <a:r>
            <a:rPr lang="en-US" sz="4100" kern="1200" dirty="0"/>
            <a:t>Government</a:t>
          </a:r>
        </a:p>
        <a:p>
          <a:pPr marL="285750" lvl="1" indent="-285750" algn="l" defTabSz="1422400">
            <a:lnSpc>
              <a:spcPct val="90000"/>
            </a:lnSpc>
            <a:spcBef>
              <a:spcPct val="0"/>
            </a:spcBef>
            <a:spcAft>
              <a:spcPct val="15000"/>
            </a:spcAft>
            <a:buChar char="•"/>
          </a:pPr>
          <a:r>
            <a:rPr lang="en-US" sz="3200" kern="1200" dirty="0"/>
            <a:t>Ministry of Labor and Vocational Training (MLVT)</a:t>
          </a:r>
        </a:p>
        <a:p>
          <a:pPr marL="285750" lvl="1" indent="-285750" algn="l" defTabSz="1422400">
            <a:lnSpc>
              <a:spcPct val="90000"/>
            </a:lnSpc>
            <a:spcBef>
              <a:spcPct val="0"/>
            </a:spcBef>
            <a:spcAft>
              <a:spcPct val="15000"/>
            </a:spcAft>
            <a:buChar char="•"/>
          </a:pPr>
          <a:r>
            <a:rPr lang="en-US" sz="3200" kern="1200" dirty="0"/>
            <a:t>Arbitration Council</a:t>
          </a:r>
        </a:p>
      </dsp:txBody>
      <dsp:txXfrm rot="5400000">
        <a:off x="1451" y="1083732"/>
        <a:ext cx="3768236" cy="3251201"/>
      </dsp:txXfrm>
    </dsp:sp>
    <dsp:sp modelId="{1F06D835-1E36-440E-9D02-A4FF73FFE937}">
      <dsp:nvSpPr>
        <dsp:cNvPr id="0" name=""/>
        <dsp:cNvSpPr/>
      </dsp:nvSpPr>
      <dsp:spPr>
        <a:xfrm rot="16200000">
          <a:off x="3154498" y="825215"/>
          <a:ext cx="5418667" cy="3768236"/>
        </a:xfrm>
        <a:prstGeom prst="flowChartManualOperation">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0" tIns="0" rIns="263457" bIns="0" numCol="1" spcCol="1270" anchor="t" anchorCtr="0">
          <a:noAutofit/>
        </a:bodyPr>
        <a:lstStyle/>
        <a:p>
          <a:pPr marL="0" lvl="0" indent="0" algn="l" defTabSz="1822450">
            <a:lnSpc>
              <a:spcPct val="90000"/>
            </a:lnSpc>
            <a:spcBef>
              <a:spcPct val="0"/>
            </a:spcBef>
            <a:spcAft>
              <a:spcPct val="35000"/>
            </a:spcAft>
            <a:buNone/>
          </a:pPr>
          <a:r>
            <a:rPr lang="en-US" sz="4100" kern="1200" dirty="0"/>
            <a:t>Employer</a:t>
          </a:r>
        </a:p>
        <a:p>
          <a:pPr marL="285750" lvl="1" indent="-285750" algn="l" defTabSz="1422400">
            <a:lnSpc>
              <a:spcPct val="90000"/>
            </a:lnSpc>
            <a:spcBef>
              <a:spcPct val="0"/>
            </a:spcBef>
            <a:spcAft>
              <a:spcPct val="15000"/>
            </a:spcAft>
            <a:buChar char="•"/>
          </a:pPr>
          <a:r>
            <a:rPr lang="en-US" sz="3200" kern="1200" dirty="0"/>
            <a:t>CAMFEBA</a:t>
          </a:r>
        </a:p>
        <a:p>
          <a:pPr marL="285750" lvl="1" indent="-285750" algn="l" defTabSz="1422400">
            <a:lnSpc>
              <a:spcPct val="90000"/>
            </a:lnSpc>
            <a:spcBef>
              <a:spcPct val="0"/>
            </a:spcBef>
            <a:spcAft>
              <a:spcPct val="15000"/>
            </a:spcAft>
            <a:buChar char="•"/>
          </a:pPr>
          <a:r>
            <a:rPr lang="en-US" sz="3200" kern="1200" dirty="0"/>
            <a:t>Sectoral Association of different industries (13)</a:t>
          </a:r>
        </a:p>
      </dsp:txBody>
      <dsp:txXfrm rot="5400000">
        <a:off x="3979714" y="1083732"/>
        <a:ext cx="3768236" cy="3251201"/>
      </dsp:txXfrm>
    </dsp:sp>
    <dsp:sp modelId="{E35C4BBD-E805-44D0-95C6-28DD49C3F519}">
      <dsp:nvSpPr>
        <dsp:cNvPr id="0" name=""/>
        <dsp:cNvSpPr/>
      </dsp:nvSpPr>
      <dsp:spPr>
        <a:xfrm rot="16200000">
          <a:off x="7277942" y="825215"/>
          <a:ext cx="5418667" cy="3768236"/>
        </a:xfrm>
        <a:prstGeom prst="flowChartManualOperati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0" tIns="0" rIns="263457" bIns="0" numCol="1" spcCol="1270" anchor="t" anchorCtr="0">
          <a:noAutofit/>
        </a:bodyPr>
        <a:lstStyle/>
        <a:p>
          <a:pPr marL="0" lvl="0" indent="0" algn="l" defTabSz="1822450">
            <a:lnSpc>
              <a:spcPct val="90000"/>
            </a:lnSpc>
            <a:spcBef>
              <a:spcPct val="0"/>
            </a:spcBef>
            <a:spcAft>
              <a:spcPct val="35000"/>
            </a:spcAft>
            <a:buNone/>
          </a:pPr>
          <a:r>
            <a:rPr lang="en-US" sz="4100" kern="1200" dirty="0"/>
            <a:t>Union</a:t>
          </a:r>
        </a:p>
        <a:p>
          <a:pPr marL="285750" lvl="1" indent="-285750" algn="l" defTabSz="1422400">
            <a:lnSpc>
              <a:spcPct val="90000"/>
            </a:lnSpc>
            <a:spcBef>
              <a:spcPct val="0"/>
            </a:spcBef>
            <a:spcAft>
              <a:spcPct val="15000"/>
            </a:spcAft>
            <a:buChar char="•"/>
          </a:pPr>
          <a:r>
            <a:rPr lang="en-US" sz="3200" kern="1200" dirty="0"/>
            <a:t>Confederation (40)</a:t>
          </a:r>
        </a:p>
        <a:p>
          <a:pPr marL="285750" lvl="1" indent="-285750" algn="l" defTabSz="1422400">
            <a:lnSpc>
              <a:spcPct val="90000"/>
            </a:lnSpc>
            <a:spcBef>
              <a:spcPct val="0"/>
            </a:spcBef>
            <a:spcAft>
              <a:spcPct val="15000"/>
            </a:spcAft>
            <a:buChar char="•"/>
          </a:pPr>
          <a:r>
            <a:rPr lang="en-US" sz="3200" kern="1200" dirty="0"/>
            <a:t>Federation (267)</a:t>
          </a:r>
        </a:p>
        <a:p>
          <a:pPr marL="285750" lvl="1" indent="-285750" algn="l" defTabSz="1422400">
            <a:lnSpc>
              <a:spcPct val="90000"/>
            </a:lnSpc>
            <a:spcBef>
              <a:spcPct val="0"/>
            </a:spcBef>
            <a:spcAft>
              <a:spcPct val="15000"/>
            </a:spcAft>
            <a:buChar char="•"/>
          </a:pPr>
          <a:r>
            <a:rPr lang="en-US" sz="3200" kern="1200" dirty="0"/>
            <a:t>Local Union (5694)</a:t>
          </a:r>
        </a:p>
      </dsp:txBody>
      <dsp:txXfrm rot="5400000">
        <a:off x="8103158" y="1083732"/>
        <a:ext cx="3768236" cy="3251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5A75D-EDAA-AB41-9D93-31B5F5527F5B}">
      <dsp:nvSpPr>
        <dsp:cNvPr id="0" name=""/>
        <dsp:cNvSpPr/>
      </dsp:nvSpPr>
      <dsp:spPr>
        <a:xfrm>
          <a:off x="0" y="970128"/>
          <a:ext cx="11633201" cy="4054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2866" tIns="812292" rIns="90286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Labor Law (1997) Ch.12</a:t>
          </a:r>
        </a:p>
        <a:p>
          <a:pPr marL="228600" lvl="1" indent="-228600" algn="l" defTabSz="1066800">
            <a:lnSpc>
              <a:spcPct val="90000"/>
            </a:lnSpc>
            <a:spcBef>
              <a:spcPct val="0"/>
            </a:spcBef>
            <a:spcAft>
              <a:spcPct val="15000"/>
            </a:spcAft>
            <a:buChar char="•"/>
          </a:pPr>
          <a:r>
            <a:rPr lang="en-US" sz="2400" kern="1200" dirty="0" err="1">
              <a:latin typeface="Calibri" panose="020F0502020204030204" pitchFamily="34" charset="0"/>
              <a:cs typeface="Calibri" panose="020F0502020204030204" pitchFamily="34" charset="0"/>
            </a:rPr>
            <a:t>Prakas</a:t>
          </a:r>
          <a:r>
            <a:rPr lang="en-US" sz="2400" kern="1200" dirty="0">
              <a:latin typeface="Calibri" panose="020F0502020204030204" pitchFamily="34" charset="0"/>
              <a:cs typeface="Calibri" panose="020F0502020204030204" pitchFamily="34" charset="0"/>
            </a:rPr>
            <a:t> No. </a:t>
          </a:r>
          <a:r>
            <a:rPr lang="en-US" sz="2400" kern="1200" dirty="0">
              <a:latin typeface="+mn-lt"/>
              <a:cs typeface="Calibri" panose="020F0502020204030204" pitchFamily="34" charset="0"/>
            </a:rPr>
            <a:t>317</a:t>
          </a:r>
          <a:r>
            <a:rPr lang="en-US" sz="2400" kern="1200" dirty="0">
              <a:latin typeface="Calibri" panose="020F0502020204030204" pitchFamily="34" charset="0"/>
              <a:cs typeface="Calibri" panose="020F0502020204030204" pitchFamily="34" charset="0"/>
            </a:rPr>
            <a:t> (2001) on Procedures of Collective Labor Disputes</a:t>
          </a:r>
        </a:p>
        <a:p>
          <a:pPr marL="228600" lvl="1" indent="-228600" algn="l" defTabSz="1066800">
            <a:lnSpc>
              <a:spcPct val="90000"/>
            </a:lnSpc>
            <a:spcBef>
              <a:spcPct val="0"/>
            </a:spcBef>
            <a:spcAft>
              <a:spcPct val="15000"/>
            </a:spcAft>
            <a:buChar char="•"/>
          </a:pPr>
          <a:r>
            <a:rPr lang="en-US" sz="2400" kern="1200" dirty="0" err="1">
              <a:latin typeface="Calibri" panose="020F0502020204030204" pitchFamily="34" charset="0"/>
              <a:cs typeface="Calibri" panose="020F0502020204030204" pitchFamily="34" charset="0"/>
            </a:rPr>
            <a:t>Prakas</a:t>
          </a:r>
          <a:r>
            <a:rPr lang="en-US" sz="2400" kern="1200" dirty="0">
              <a:latin typeface="Calibri" panose="020F0502020204030204" pitchFamily="34" charset="0"/>
              <a:cs typeface="Calibri" panose="020F0502020204030204" pitchFamily="34" charset="0"/>
            </a:rPr>
            <a:t> No. 318 (2001) on Procedures of Individual Labor Disputes</a:t>
          </a:r>
        </a:p>
        <a:p>
          <a:pPr marL="228600" lvl="1" indent="-228600" algn="l" defTabSz="1066800">
            <a:lnSpc>
              <a:spcPct val="90000"/>
            </a:lnSpc>
            <a:spcBef>
              <a:spcPct val="0"/>
            </a:spcBef>
            <a:spcAft>
              <a:spcPct val="15000"/>
            </a:spcAft>
            <a:buChar char="•"/>
          </a:pPr>
          <a:r>
            <a:rPr lang="en-US" sz="2400" kern="1200" dirty="0" err="1">
              <a:latin typeface="Calibri" panose="020F0502020204030204" pitchFamily="34" charset="0"/>
              <a:cs typeface="Calibri" panose="020F0502020204030204" pitchFamily="34" charset="0"/>
            </a:rPr>
            <a:t>Prakas</a:t>
          </a:r>
          <a:r>
            <a:rPr lang="en-US" sz="2400" kern="1200" dirty="0">
              <a:latin typeface="Calibri" panose="020F0502020204030204" pitchFamily="34" charset="0"/>
              <a:cs typeface="Calibri" panose="020F0502020204030204" pitchFamily="34" charset="0"/>
            </a:rPr>
            <a:t> No. 099 (204) on Arbitration Council [Ref: </a:t>
          </a:r>
          <a:r>
            <a:rPr lang="en-US" sz="2400" kern="1200" dirty="0" err="1">
              <a:latin typeface="Calibri" panose="020F0502020204030204" pitchFamily="34" charset="0"/>
              <a:cs typeface="Calibri" panose="020F0502020204030204" pitchFamily="34" charset="0"/>
            </a:rPr>
            <a:t>Prakas</a:t>
          </a:r>
          <a:r>
            <a:rPr lang="en-US" sz="2400" kern="1200" dirty="0">
              <a:latin typeface="Calibri" panose="020F0502020204030204" pitchFamily="34" charset="0"/>
              <a:cs typeface="Calibri" panose="020F0502020204030204" pitchFamily="34" charset="0"/>
            </a:rPr>
            <a:t> No.338 (2002) on Arbitration Council]</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Code of Civil Procedures (2006)</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Law on Trade Union (2016)</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Law on Social Security (2019) [Ref: Law on Social Security (2002)]</a:t>
          </a:r>
        </a:p>
      </dsp:txBody>
      <dsp:txXfrm>
        <a:off x="0" y="970128"/>
        <a:ext cx="11633201" cy="4054050"/>
      </dsp:txXfrm>
    </dsp:sp>
    <dsp:sp modelId="{6FBBF033-0D6A-224D-BE22-8ABDA09FE99D}">
      <dsp:nvSpPr>
        <dsp:cNvPr id="0" name=""/>
        <dsp:cNvSpPr/>
      </dsp:nvSpPr>
      <dsp:spPr>
        <a:xfrm>
          <a:off x="581660" y="394488"/>
          <a:ext cx="9954378" cy="11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795" tIns="0" rIns="307795" bIns="0" numCol="1" spcCol="1270" anchor="ctr" anchorCtr="0">
          <a:noAutofit/>
        </a:bodyPr>
        <a:lstStyle/>
        <a:p>
          <a:pPr marL="0" lvl="0" indent="0" algn="l" defTabSz="1733550">
            <a:lnSpc>
              <a:spcPct val="90000"/>
            </a:lnSpc>
            <a:spcBef>
              <a:spcPct val="0"/>
            </a:spcBef>
            <a:spcAft>
              <a:spcPct val="35000"/>
            </a:spcAft>
            <a:buNone/>
          </a:pPr>
          <a:r>
            <a:rPr lang="en-US" sz="3900" kern="1200" dirty="0"/>
            <a:t>Regulating Labor Dispute Resolution</a:t>
          </a:r>
        </a:p>
      </dsp:txBody>
      <dsp:txXfrm>
        <a:off x="637861" y="450689"/>
        <a:ext cx="9841976" cy="1038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5A75D-EDAA-AB41-9D93-31B5F5527F5B}">
      <dsp:nvSpPr>
        <dsp:cNvPr id="0" name=""/>
        <dsp:cNvSpPr/>
      </dsp:nvSpPr>
      <dsp:spPr>
        <a:xfrm>
          <a:off x="0" y="1871253"/>
          <a:ext cx="11937999" cy="262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521" tIns="1332992" rIns="926521"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dirty="0">
              <a:latin typeface="Calibri" panose="020F0502020204030204" pitchFamily="34" charset="0"/>
              <a:cs typeface="Calibri" panose="020F0502020204030204" pitchFamily="34" charset="0"/>
            </a:rPr>
            <a:t>Individual Labor Dispute (Article 300-New, Labor Law)</a:t>
          </a:r>
        </a:p>
        <a:p>
          <a:pPr marL="285750" lvl="1" indent="-285750" algn="l" defTabSz="1600200">
            <a:lnSpc>
              <a:spcPct val="90000"/>
            </a:lnSpc>
            <a:spcBef>
              <a:spcPct val="0"/>
            </a:spcBef>
            <a:spcAft>
              <a:spcPct val="15000"/>
            </a:spcAft>
            <a:buChar char="•"/>
          </a:pPr>
          <a:r>
            <a:rPr lang="en-US" sz="3600" kern="1200" dirty="0">
              <a:latin typeface="Calibri" panose="020F0502020204030204" pitchFamily="34" charset="0"/>
              <a:cs typeface="Calibri" panose="020F0502020204030204" pitchFamily="34" charset="0"/>
            </a:rPr>
            <a:t>Collective Labor Dispute (Article 302, Labor Law)</a:t>
          </a:r>
        </a:p>
      </dsp:txBody>
      <dsp:txXfrm>
        <a:off x="0" y="1871253"/>
        <a:ext cx="11937999" cy="2620800"/>
      </dsp:txXfrm>
    </dsp:sp>
    <dsp:sp modelId="{6FBBF033-0D6A-224D-BE22-8ABDA09FE99D}">
      <dsp:nvSpPr>
        <dsp:cNvPr id="0" name=""/>
        <dsp:cNvSpPr/>
      </dsp:nvSpPr>
      <dsp:spPr>
        <a:xfrm>
          <a:off x="596900" y="926613"/>
          <a:ext cx="10215191" cy="1889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860" tIns="0" rIns="315860" bIns="0" numCol="1" spcCol="1270" anchor="ctr" anchorCtr="0">
          <a:noAutofit/>
        </a:bodyPr>
        <a:lstStyle/>
        <a:p>
          <a:pPr marL="0" lvl="0" indent="0" algn="l" defTabSz="2844800">
            <a:lnSpc>
              <a:spcPct val="90000"/>
            </a:lnSpc>
            <a:spcBef>
              <a:spcPct val="0"/>
            </a:spcBef>
            <a:spcAft>
              <a:spcPct val="35000"/>
            </a:spcAft>
            <a:buNone/>
          </a:pPr>
          <a:r>
            <a:rPr lang="en-US" sz="6400" kern="1200" dirty="0"/>
            <a:t>Types of Labor Dispute</a:t>
          </a:r>
        </a:p>
      </dsp:txBody>
      <dsp:txXfrm>
        <a:off x="689127" y="1018840"/>
        <a:ext cx="10030737" cy="17048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5A75D-EDAA-AB41-9D93-31B5F5527F5B}">
      <dsp:nvSpPr>
        <dsp:cNvPr id="0" name=""/>
        <dsp:cNvSpPr/>
      </dsp:nvSpPr>
      <dsp:spPr>
        <a:xfrm>
          <a:off x="0" y="808268"/>
          <a:ext cx="12192000" cy="4422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874776" rIns="94623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Enterprise’s Grievance Complaint Procedures (Internal Regulation of the Enterprise, Employment Contract or Collective Bargaining Agreement)</a:t>
          </a:r>
        </a:p>
        <a:p>
          <a:pPr marL="228600" lvl="1" indent="-228600" algn="l" defTabSz="1066800">
            <a:lnSpc>
              <a:spcPct val="90000"/>
            </a:lnSpc>
            <a:spcBef>
              <a:spcPct val="0"/>
            </a:spcBef>
            <a:spcAft>
              <a:spcPct val="15000"/>
            </a:spcAft>
            <a:buChar char="•"/>
          </a:pPr>
          <a:r>
            <a:rPr lang="en-US" sz="2400" kern="1200" dirty="0">
              <a:solidFill>
                <a:srgbClr val="FF0000"/>
              </a:solidFill>
              <a:latin typeface="Calibri" panose="020F0502020204030204" pitchFamily="34" charset="0"/>
              <a:cs typeface="Calibri" panose="020F0502020204030204" pitchFamily="34" charset="0"/>
            </a:rPr>
            <a:t>Option 1: </a:t>
          </a:r>
          <a:r>
            <a:rPr lang="en-US" sz="2400" kern="1200" dirty="0">
              <a:latin typeface="Calibri" panose="020F0502020204030204" pitchFamily="34" charset="0"/>
              <a:cs typeface="Calibri" panose="020F0502020204030204" pitchFamily="34" charset="0"/>
            </a:rPr>
            <a:t>Voluntary Conciliation by Ministry in charge of Ministry of Labor</a:t>
          </a:r>
        </a:p>
        <a:p>
          <a:pPr marL="228600" lvl="1" indent="-228600" algn="l" defTabSz="1066800">
            <a:lnSpc>
              <a:spcPct val="90000"/>
            </a:lnSpc>
            <a:spcBef>
              <a:spcPct val="0"/>
            </a:spcBef>
            <a:spcAft>
              <a:spcPct val="15000"/>
            </a:spcAft>
            <a:buChar char="•"/>
          </a:pPr>
          <a:r>
            <a:rPr lang="en-US" sz="2400" kern="1200" dirty="0">
              <a:solidFill>
                <a:srgbClr val="FF0000"/>
              </a:solidFill>
              <a:latin typeface="Calibri" panose="020F0502020204030204" pitchFamily="34" charset="0"/>
              <a:cs typeface="Calibri" panose="020F0502020204030204" pitchFamily="34" charset="0"/>
            </a:rPr>
            <a:t>Option 2: </a:t>
          </a:r>
          <a:r>
            <a:rPr lang="en-US" sz="2400" kern="1200" dirty="0">
              <a:latin typeface="Calibri" panose="020F0502020204030204" pitchFamily="34" charset="0"/>
              <a:cs typeface="Calibri" panose="020F0502020204030204" pitchFamily="34" charset="0"/>
            </a:rPr>
            <a:t>Competent Court</a:t>
          </a:r>
        </a:p>
      </dsp:txBody>
      <dsp:txXfrm>
        <a:off x="0" y="808268"/>
        <a:ext cx="12192000" cy="4422050"/>
      </dsp:txXfrm>
    </dsp:sp>
    <dsp:sp modelId="{6FBBF033-0D6A-224D-BE22-8ABDA09FE99D}">
      <dsp:nvSpPr>
        <dsp:cNvPr id="0" name=""/>
        <dsp:cNvSpPr/>
      </dsp:nvSpPr>
      <dsp:spPr>
        <a:xfrm>
          <a:off x="609600" y="188348"/>
          <a:ext cx="10432535" cy="123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866900">
            <a:lnSpc>
              <a:spcPct val="90000"/>
            </a:lnSpc>
            <a:spcBef>
              <a:spcPct val="0"/>
            </a:spcBef>
            <a:spcAft>
              <a:spcPct val="35000"/>
            </a:spcAft>
            <a:buNone/>
          </a:pPr>
          <a:r>
            <a:rPr lang="en-US" sz="4200" kern="1200" dirty="0"/>
            <a:t>Individual Labor Dispute Resolution</a:t>
          </a:r>
        </a:p>
      </dsp:txBody>
      <dsp:txXfrm>
        <a:off x="670124" y="248872"/>
        <a:ext cx="10311487" cy="11187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5A75D-EDAA-AB41-9D93-31B5F5527F5B}">
      <dsp:nvSpPr>
        <dsp:cNvPr id="0" name=""/>
        <dsp:cNvSpPr/>
      </dsp:nvSpPr>
      <dsp:spPr>
        <a:xfrm>
          <a:off x="0" y="569927"/>
          <a:ext cx="11887200" cy="48487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728980" rIns="94623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Enterprise’s Grievance Complaint Procedures (Internal Regulation of the Enterprise, Employment Contract or Collective Bargaining Agreement) if any</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Compulsory Conciliation by Ministry in charge of Ministry of Labor</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Compulsory Arbitration by Arbitration Council</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Industrial Action (Strike and/ Lockout) and /or Competent Court</a:t>
          </a:r>
        </a:p>
      </dsp:txBody>
      <dsp:txXfrm>
        <a:off x="0" y="569927"/>
        <a:ext cx="11887200" cy="4848739"/>
      </dsp:txXfrm>
    </dsp:sp>
    <dsp:sp modelId="{6FBBF033-0D6A-224D-BE22-8ABDA09FE99D}">
      <dsp:nvSpPr>
        <dsp:cNvPr id="0" name=""/>
        <dsp:cNvSpPr/>
      </dsp:nvSpPr>
      <dsp:spPr>
        <a:xfrm>
          <a:off x="609600" y="26663"/>
          <a:ext cx="10432535"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555750">
            <a:lnSpc>
              <a:spcPct val="90000"/>
            </a:lnSpc>
            <a:spcBef>
              <a:spcPct val="0"/>
            </a:spcBef>
            <a:spcAft>
              <a:spcPct val="35000"/>
            </a:spcAft>
            <a:buNone/>
          </a:pPr>
          <a:r>
            <a:rPr lang="en-US" sz="3500" kern="1200" dirty="0"/>
            <a:t>Collective Labor Dispute Resolution</a:t>
          </a:r>
        </a:p>
      </dsp:txBody>
      <dsp:txXfrm>
        <a:off x="660037" y="77100"/>
        <a:ext cx="10331661" cy="9323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5A75D-EDAA-AB41-9D93-31B5F5527F5B}">
      <dsp:nvSpPr>
        <dsp:cNvPr id="0" name=""/>
        <dsp:cNvSpPr/>
      </dsp:nvSpPr>
      <dsp:spPr>
        <a:xfrm>
          <a:off x="0" y="368172"/>
          <a:ext cx="12192000" cy="487644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458216" rIns="94623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Tripartite body composed of 30 arbitrators (1/3 from the employer list, 1/3 from the Union list and 1/3 from the government list (2019)</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Arbitrators are annually appointed by the </a:t>
          </a:r>
          <a:r>
            <a:rPr lang="en-US" sz="2400" kern="1200" dirty="0" err="1">
              <a:latin typeface="Calibri" panose="020F0502020204030204" pitchFamily="34" charset="0"/>
              <a:cs typeface="Calibri" panose="020F0502020204030204" pitchFamily="34" charset="0"/>
            </a:rPr>
            <a:t>Prakas</a:t>
          </a:r>
          <a:r>
            <a:rPr lang="en-US" sz="2400" kern="1200" dirty="0">
              <a:latin typeface="Calibri" panose="020F0502020204030204" pitchFamily="34" charset="0"/>
              <a:cs typeface="Calibri" panose="020F0502020204030204" pitchFamily="34" charset="0"/>
            </a:rPr>
            <a:t> of Ministry in charge of Labor</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Arbitration Council is supported by the Secretariat of Arbitration Council, an arm of the Ministry in charge of Labor and the Arbitration Council Foundation, a local NGO registered with the Ministry of Interior</a:t>
          </a:r>
        </a:p>
      </dsp:txBody>
      <dsp:txXfrm>
        <a:off x="0" y="368172"/>
        <a:ext cx="12192000" cy="4876446"/>
      </dsp:txXfrm>
    </dsp:sp>
    <dsp:sp modelId="{6FBBF033-0D6A-224D-BE22-8ABDA09FE99D}">
      <dsp:nvSpPr>
        <dsp:cNvPr id="0" name=""/>
        <dsp:cNvSpPr/>
      </dsp:nvSpPr>
      <dsp:spPr>
        <a:xfrm>
          <a:off x="609600" y="21726"/>
          <a:ext cx="10432535"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422400">
            <a:lnSpc>
              <a:spcPct val="90000"/>
            </a:lnSpc>
            <a:spcBef>
              <a:spcPct val="0"/>
            </a:spcBef>
            <a:spcAft>
              <a:spcPct val="35000"/>
            </a:spcAft>
            <a:buNone/>
          </a:pPr>
          <a:r>
            <a:rPr lang="en-US" sz="3200" kern="1200" dirty="0"/>
            <a:t>About Arbitration Council</a:t>
          </a:r>
        </a:p>
      </dsp:txBody>
      <dsp:txXfrm>
        <a:off x="641303" y="53429"/>
        <a:ext cx="10369129"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333DE-2011-C846-BFE5-3CB434428FE4}">
      <dsp:nvSpPr>
        <dsp:cNvPr id="0" name=""/>
        <dsp:cNvSpPr/>
      </dsp:nvSpPr>
      <dsp:spPr>
        <a:xfrm>
          <a:off x="2864" y="145233"/>
          <a:ext cx="10540091" cy="1598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140970" numCol="1" spcCol="1270" anchor="t" anchorCtr="0">
          <a:noAutofit/>
        </a:bodyPr>
        <a:lstStyle/>
        <a:p>
          <a:pPr marL="0" lvl="0" indent="0" algn="l" defTabSz="1644650">
            <a:lnSpc>
              <a:spcPct val="90000"/>
            </a:lnSpc>
            <a:spcBef>
              <a:spcPct val="0"/>
            </a:spcBef>
            <a:spcAft>
              <a:spcPct val="35000"/>
            </a:spcAft>
            <a:buNone/>
          </a:pPr>
          <a:r>
            <a:rPr lang="en-US" sz="3700" kern="1200" dirty="0"/>
            <a:t>Before Hearing, Hearing and Post Hearing</a:t>
          </a:r>
        </a:p>
      </dsp:txBody>
      <dsp:txXfrm>
        <a:off x="2864" y="145233"/>
        <a:ext cx="10540091" cy="1065600"/>
      </dsp:txXfrm>
    </dsp:sp>
    <dsp:sp modelId="{4F21F46A-B1B4-764E-9FBA-EC5FDB7252DA}">
      <dsp:nvSpPr>
        <dsp:cNvPr id="0" name=""/>
        <dsp:cNvSpPr/>
      </dsp:nvSpPr>
      <dsp:spPr>
        <a:xfrm>
          <a:off x="1310956" y="1194217"/>
          <a:ext cx="10322724" cy="4062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latin typeface="Calibri" panose="020F0502020204030204" pitchFamily="34" charset="0"/>
              <a:cs typeface="Calibri" panose="020F0502020204030204" pitchFamily="34" charset="0"/>
            </a:rPr>
            <a:t>Before Hearing: </a:t>
          </a:r>
          <a:r>
            <a:rPr lang="en-US" sz="2400" kern="1200" dirty="0">
              <a:latin typeface="Calibri" panose="020F0502020204030204" pitchFamily="34" charset="0"/>
              <a:cs typeface="Calibri" panose="020F0502020204030204" pitchFamily="34" charset="0"/>
            </a:rPr>
            <a:t>The Minister in charge of labor refers the case to Arbitration Council, case registration, Choose Arbitrators, Forming Arbitration Panel, and Setting the Hearing dates, Invitation sent to party notifying the hearing and submission of evidence</a:t>
          </a:r>
        </a:p>
        <a:p>
          <a:pPr marL="228600" lvl="1" indent="-228600" algn="l" defTabSz="1066800">
            <a:lnSpc>
              <a:spcPct val="90000"/>
            </a:lnSpc>
            <a:spcBef>
              <a:spcPct val="0"/>
            </a:spcBef>
            <a:spcAft>
              <a:spcPct val="15000"/>
            </a:spcAft>
            <a:buChar char="•"/>
          </a:pPr>
          <a:r>
            <a:rPr lang="en-US" sz="2400" b="1" kern="1200" dirty="0">
              <a:latin typeface="Calibri" panose="020F0502020204030204" pitchFamily="34" charset="0"/>
              <a:cs typeface="Calibri" panose="020F0502020204030204" pitchFamily="34" charset="0"/>
            </a:rPr>
            <a:t>Hearing</a:t>
          </a:r>
          <a:r>
            <a:rPr lang="en-US" sz="2400" kern="1200" dirty="0">
              <a:latin typeface="Calibri" panose="020F0502020204030204" pitchFamily="34" charset="0"/>
              <a:cs typeface="Calibri" panose="020F0502020204030204" pitchFamily="34" charset="0"/>
            </a:rPr>
            <a:t>: Explaining Procedures, choosing arbitral award,  and conducting conciliation and / or Arbitration</a:t>
          </a:r>
        </a:p>
        <a:p>
          <a:pPr marL="228600" lvl="1" indent="-228600" algn="l" defTabSz="1066800">
            <a:lnSpc>
              <a:spcPct val="90000"/>
            </a:lnSpc>
            <a:spcBef>
              <a:spcPct val="0"/>
            </a:spcBef>
            <a:spcAft>
              <a:spcPct val="15000"/>
            </a:spcAft>
            <a:buChar char="•"/>
          </a:pPr>
          <a:r>
            <a:rPr lang="en-US" sz="2400" b="1" kern="1200" dirty="0">
              <a:latin typeface="Calibri" panose="020F0502020204030204" pitchFamily="34" charset="0"/>
              <a:cs typeface="Calibri" panose="020F0502020204030204" pitchFamily="34" charset="0"/>
            </a:rPr>
            <a:t>Post Hearing: </a:t>
          </a:r>
          <a:r>
            <a:rPr lang="en-US" sz="2400" kern="1200" dirty="0">
              <a:latin typeface="Calibri" panose="020F0502020204030204" pitchFamily="34" charset="0"/>
              <a:cs typeface="Calibri" panose="020F0502020204030204" pitchFamily="34" charset="0"/>
            </a:rPr>
            <a:t>Submission of further evidence, objecting evidence, Issuing arbitral award, opposing arbitral award, and notify the minister about the case</a:t>
          </a:r>
        </a:p>
      </dsp:txBody>
      <dsp:txXfrm>
        <a:off x="1429945" y="1313206"/>
        <a:ext cx="10084746" cy="38246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D0F3B-3998-4741-837C-C7543E5A3E5E}">
      <dsp:nvSpPr>
        <dsp:cNvPr id="0" name=""/>
        <dsp:cNvSpPr/>
      </dsp:nvSpPr>
      <dsp:spPr>
        <a:xfrm rot="5400000">
          <a:off x="4049916" y="-3207466"/>
          <a:ext cx="2669766" cy="1075996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57FD1-7CE6-BF49-8010-1D3F7FD382AB}">
      <dsp:nvSpPr>
        <dsp:cNvPr id="0" name=""/>
        <dsp:cNvSpPr/>
      </dsp:nvSpPr>
      <dsp:spPr>
        <a:xfrm>
          <a:off x="982134" y="1575815"/>
          <a:ext cx="7499719" cy="3515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Binding Arbitral Award-BAA</a:t>
          </a:r>
        </a:p>
        <a:p>
          <a:pPr marL="0" lvl="0" indent="0" algn="l" defTabSz="1778000">
            <a:lnSpc>
              <a:spcPct val="90000"/>
            </a:lnSpc>
            <a:spcBef>
              <a:spcPct val="0"/>
            </a:spcBef>
            <a:spcAft>
              <a:spcPct val="35000"/>
            </a:spcAft>
            <a:buNone/>
          </a:pPr>
          <a:r>
            <a:rPr lang="en-US" sz="4000" kern="1200" dirty="0"/>
            <a:t>Non-Binding Arbitral Award- NBAA</a:t>
          </a:r>
        </a:p>
      </dsp:txBody>
      <dsp:txXfrm>
        <a:off x="982134" y="1575815"/>
        <a:ext cx="7499719" cy="35155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3DD7F-EA7F-41FD-969C-B5021D9D47B9}"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4D90E-8855-4F24-94AB-B2694EF2ED24}" type="slidenum">
              <a:rPr lang="en-US" smtClean="0"/>
              <a:t>‹#›</a:t>
            </a:fld>
            <a:endParaRPr lang="en-US"/>
          </a:p>
        </p:txBody>
      </p:sp>
    </p:spTree>
    <p:extLst>
      <p:ext uri="{BB962C8B-B14F-4D97-AF65-F5344CB8AC3E}">
        <p14:creationId xmlns:p14="http://schemas.microsoft.com/office/powerpoint/2010/main" val="419064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Not sure how the section in red is so directly relevant. We don’t have a lot of other information about the MoU…</a:t>
            </a:r>
          </a:p>
        </p:txBody>
      </p:sp>
      <p:sp>
        <p:nvSpPr>
          <p:cNvPr id="4" name="Slide Number Placeholder 3"/>
          <p:cNvSpPr>
            <a:spLocks noGrp="1"/>
          </p:cNvSpPr>
          <p:nvPr>
            <p:ph type="sldNum" sz="quarter" idx="5"/>
          </p:nvPr>
        </p:nvSpPr>
        <p:spPr/>
        <p:txBody>
          <a:bodyPr/>
          <a:lstStyle/>
          <a:p>
            <a:pPr>
              <a:defRPr/>
            </a:pPr>
            <a:fld id="{11CDABDA-1A40-41AC-BB64-10FE131561CF}" type="slidenum">
              <a:rPr lang="en-GB" smtClean="0"/>
              <a:pPr>
                <a:defRPr/>
              </a:pPr>
              <a:t>22</a:t>
            </a:fld>
            <a:endParaRPr lang="en-GB"/>
          </a:p>
        </p:txBody>
      </p:sp>
    </p:spTree>
    <p:extLst>
      <p:ext uri="{BB962C8B-B14F-4D97-AF65-F5344CB8AC3E}">
        <p14:creationId xmlns:p14="http://schemas.microsoft.com/office/powerpoint/2010/main" val="223753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46D5-9E31-A229-E97F-9B172D26B2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F8DF34-4D65-3B82-9859-C7C7753A3C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806B50-3B53-971C-3C5C-D4DA7C004857}"/>
              </a:ext>
            </a:extLst>
          </p:cNvPr>
          <p:cNvSpPr>
            <a:spLocks noGrp="1"/>
          </p:cNvSpPr>
          <p:nvPr>
            <p:ph type="dt" sz="half" idx="10"/>
          </p:nvPr>
        </p:nvSpPr>
        <p:spPr/>
        <p:txBody>
          <a:bodyPr/>
          <a:lstStyle/>
          <a:p>
            <a:fld id="{8BCBC859-44A6-4219-8481-8CA3117424F8}" type="datetimeFigureOut">
              <a:rPr lang="en-US" smtClean="0"/>
              <a:t>5/4/2023</a:t>
            </a:fld>
            <a:endParaRPr lang="en-US"/>
          </a:p>
        </p:txBody>
      </p:sp>
      <p:sp>
        <p:nvSpPr>
          <p:cNvPr id="5" name="Footer Placeholder 4">
            <a:extLst>
              <a:ext uri="{FF2B5EF4-FFF2-40B4-BE49-F238E27FC236}">
                <a16:creationId xmlns:a16="http://schemas.microsoft.com/office/drawing/2014/main" id="{3C6B009F-CD16-D6BB-21CB-F5EFCC8B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1EE4D-8271-03DE-3433-6A98789AEF10}"/>
              </a:ext>
            </a:extLst>
          </p:cNvPr>
          <p:cNvSpPr>
            <a:spLocks noGrp="1"/>
          </p:cNvSpPr>
          <p:nvPr>
            <p:ph type="sldNum" sz="quarter" idx="12"/>
          </p:nvPr>
        </p:nvSpPr>
        <p:spPr/>
        <p:txBody>
          <a:bodyPr/>
          <a:lstStyle/>
          <a:p>
            <a:fld id="{EE7E0C36-D1AA-48CB-B27A-597F32D1519A}" type="slidenum">
              <a:rPr lang="en-US" smtClean="0"/>
              <a:t>‹#›</a:t>
            </a:fld>
            <a:endParaRPr lang="en-US"/>
          </a:p>
        </p:txBody>
      </p:sp>
    </p:spTree>
    <p:extLst>
      <p:ext uri="{BB962C8B-B14F-4D97-AF65-F5344CB8AC3E}">
        <p14:creationId xmlns:p14="http://schemas.microsoft.com/office/powerpoint/2010/main" val="302851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BE2CE-1F0C-0EC2-7BBD-B99D8E9A95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282008-80C7-9503-86AF-F483A35ACE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1D418-F0C4-FCF7-4101-1538E12DC7E3}"/>
              </a:ext>
            </a:extLst>
          </p:cNvPr>
          <p:cNvSpPr>
            <a:spLocks noGrp="1"/>
          </p:cNvSpPr>
          <p:nvPr>
            <p:ph type="dt" sz="half" idx="10"/>
          </p:nvPr>
        </p:nvSpPr>
        <p:spPr/>
        <p:txBody>
          <a:bodyPr/>
          <a:lstStyle/>
          <a:p>
            <a:fld id="{8BCBC859-44A6-4219-8481-8CA3117424F8}" type="datetimeFigureOut">
              <a:rPr lang="en-US" smtClean="0"/>
              <a:t>5/4/2023</a:t>
            </a:fld>
            <a:endParaRPr lang="en-US"/>
          </a:p>
        </p:txBody>
      </p:sp>
      <p:sp>
        <p:nvSpPr>
          <p:cNvPr id="5" name="Footer Placeholder 4">
            <a:extLst>
              <a:ext uri="{FF2B5EF4-FFF2-40B4-BE49-F238E27FC236}">
                <a16:creationId xmlns:a16="http://schemas.microsoft.com/office/drawing/2014/main" id="{16067A51-F703-B12C-31EF-CD832E545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C392C-6F74-326A-811F-CCD41A2219F5}"/>
              </a:ext>
            </a:extLst>
          </p:cNvPr>
          <p:cNvSpPr>
            <a:spLocks noGrp="1"/>
          </p:cNvSpPr>
          <p:nvPr>
            <p:ph type="sldNum" sz="quarter" idx="12"/>
          </p:nvPr>
        </p:nvSpPr>
        <p:spPr/>
        <p:txBody>
          <a:bodyPr/>
          <a:lstStyle/>
          <a:p>
            <a:fld id="{EE7E0C36-D1AA-48CB-B27A-597F32D1519A}" type="slidenum">
              <a:rPr lang="en-US" smtClean="0"/>
              <a:t>‹#›</a:t>
            </a:fld>
            <a:endParaRPr lang="en-US"/>
          </a:p>
        </p:txBody>
      </p:sp>
    </p:spTree>
    <p:extLst>
      <p:ext uri="{BB962C8B-B14F-4D97-AF65-F5344CB8AC3E}">
        <p14:creationId xmlns:p14="http://schemas.microsoft.com/office/powerpoint/2010/main" val="321555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E93A35-D2DD-B85F-E2C0-77A0B68EEE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DCC448-BB99-4155-783F-E9FB09AA14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5EE88-DBF0-1B26-D7CC-EFBD570A2894}"/>
              </a:ext>
            </a:extLst>
          </p:cNvPr>
          <p:cNvSpPr>
            <a:spLocks noGrp="1"/>
          </p:cNvSpPr>
          <p:nvPr>
            <p:ph type="dt" sz="half" idx="10"/>
          </p:nvPr>
        </p:nvSpPr>
        <p:spPr/>
        <p:txBody>
          <a:bodyPr/>
          <a:lstStyle/>
          <a:p>
            <a:fld id="{8BCBC859-44A6-4219-8481-8CA3117424F8}" type="datetimeFigureOut">
              <a:rPr lang="en-US" smtClean="0"/>
              <a:t>5/4/2023</a:t>
            </a:fld>
            <a:endParaRPr lang="en-US"/>
          </a:p>
        </p:txBody>
      </p:sp>
      <p:sp>
        <p:nvSpPr>
          <p:cNvPr id="5" name="Footer Placeholder 4">
            <a:extLst>
              <a:ext uri="{FF2B5EF4-FFF2-40B4-BE49-F238E27FC236}">
                <a16:creationId xmlns:a16="http://schemas.microsoft.com/office/drawing/2014/main" id="{C37C3ADD-D349-99BD-401C-466668C7B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CE35B-6F32-E1C1-3061-A032C521C43D}"/>
              </a:ext>
            </a:extLst>
          </p:cNvPr>
          <p:cNvSpPr>
            <a:spLocks noGrp="1"/>
          </p:cNvSpPr>
          <p:nvPr>
            <p:ph type="sldNum" sz="quarter" idx="12"/>
          </p:nvPr>
        </p:nvSpPr>
        <p:spPr/>
        <p:txBody>
          <a:bodyPr/>
          <a:lstStyle/>
          <a:p>
            <a:fld id="{EE7E0C36-D1AA-48CB-B27A-597F32D1519A}" type="slidenum">
              <a:rPr lang="en-US" smtClean="0"/>
              <a:t>‹#›</a:t>
            </a:fld>
            <a:endParaRPr lang="en-US"/>
          </a:p>
        </p:txBody>
      </p:sp>
    </p:spTree>
    <p:extLst>
      <p:ext uri="{BB962C8B-B14F-4D97-AF65-F5344CB8AC3E}">
        <p14:creationId xmlns:p14="http://schemas.microsoft.com/office/powerpoint/2010/main" val="4274550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grpSp>
        <p:nvGrpSpPr>
          <p:cNvPr id="27" name="그룹 26"/>
          <p:cNvGrpSpPr/>
          <p:nvPr userDrawn="1"/>
        </p:nvGrpSpPr>
        <p:grpSpPr>
          <a:xfrm>
            <a:off x="353730" y="699860"/>
            <a:ext cx="6367935" cy="90000"/>
            <a:chOff x="353730" y="540203"/>
            <a:chExt cx="6367935" cy="90000"/>
          </a:xfrm>
        </p:grpSpPr>
        <p:grpSp>
          <p:nvGrpSpPr>
            <p:cNvPr id="26" name="그룹 25"/>
            <p:cNvGrpSpPr/>
            <p:nvPr userDrawn="1"/>
          </p:nvGrpSpPr>
          <p:grpSpPr>
            <a:xfrm>
              <a:off x="353730" y="540203"/>
              <a:ext cx="938463" cy="90000"/>
              <a:chOff x="353730" y="540203"/>
              <a:chExt cx="938463" cy="90000"/>
            </a:xfrm>
          </p:grpSpPr>
          <p:sp>
            <p:nvSpPr>
              <p:cNvPr id="9" name="직각 삼각형 8"/>
              <p:cNvSpPr/>
              <p:nvPr/>
            </p:nvSpPr>
            <p:spPr>
              <a:xfrm>
                <a:off x="353730" y="540203"/>
                <a:ext cx="90000" cy="90000"/>
              </a:xfrm>
              <a:prstGeom prst="rtTriangle">
                <a:avLst/>
              </a:prstGeom>
              <a:solidFill>
                <a:srgbClr val="008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각 삼각형 9"/>
              <p:cNvSpPr/>
              <p:nvPr/>
            </p:nvSpPr>
            <p:spPr>
              <a:xfrm>
                <a:off x="636551" y="540203"/>
                <a:ext cx="90000" cy="90000"/>
              </a:xfrm>
              <a:prstGeom prst="rtTriangle">
                <a:avLst/>
              </a:prstGeom>
              <a:solidFill>
                <a:srgbClr val="F9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a:p>
            </p:txBody>
          </p:sp>
          <p:sp>
            <p:nvSpPr>
              <p:cNvPr id="11" name="직각 삼각형 10"/>
              <p:cNvSpPr/>
              <p:nvPr/>
            </p:nvSpPr>
            <p:spPr>
              <a:xfrm>
                <a:off x="919372" y="540203"/>
                <a:ext cx="90000" cy="90000"/>
              </a:xfrm>
              <a:prstGeom prst="rtTriangle">
                <a:avLst/>
              </a:prstGeom>
              <a:solidFill>
                <a:srgbClr val="8E8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각 삼각형 11"/>
              <p:cNvSpPr/>
              <p:nvPr/>
            </p:nvSpPr>
            <p:spPr>
              <a:xfrm>
                <a:off x="1202193" y="540203"/>
                <a:ext cx="90000" cy="90000"/>
              </a:xfrm>
              <a:prstGeom prst="rtTriangle">
                <a:avLst/>
              </a:prstGeom>
              <a:solidFill>
                <a:srgbClr val="DE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a:p>
            </p:txBody>
          </p:sp>
        </p:grpSp>
        <p:grpSp>
          <p:nvGrpSpPr>
            <p:cNvPr id="13" name="그룹 12"/>
            <p:cNvGrpSpPr/>
            <p:nvPr/>
          </p:nvGrpSpPr>
          <p:grpSpPr>
            <a:xfrm>
              <a:off x="1482633" y="540203"/>
              <a:ext cx="5239032" cy="90000"/>
              <a:chOff x="6587758" y="3625849"/>
              <a:chExt cx="5239032" cy="90000"/>
            </a:xfrm>
          </p:grpSpPr>
          <p:sp>
            <p:nvSpPr>
              <p:cNvPr id="14" name="직사각형 13"/>
              <p:cNvSpPr/>
              <p:nvPr/>
            </p:nvSpPr>
            <p:spPr>
              <a:xfrm>
                <a:off x="6678790" y="3625849"/>
                <a:ext cx="5148000" cy="90000"/>
              </a:xfrm>
              <a:prstGeom prst="rect">
                <a:avLst/>
              </a:prstGeom>
              <a:solidFill>
                <a:srgbClr val="008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각 삼각형 14"/>
              <p:cNvSpPr/>
              <p:nvPr/>
            </p:nvSpPr>
            <p:spPr>
              <a:xfrm flipH="1" flipV="1">
                <a:off x="6587758" y="3625849"/>
                <a:ext cx="90000" cy="90000"/>
              </a:xfrm>
              <a:prstGeom prst="rtTriangle">
                <a:avLst/>
              </a:prstGeom>
              <a:solidFill>
                <a:srgbClr val="008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8" name="직선 연결선 7"/>
            <p:cNvCxnSpPr/>
            <p:nvPr userDrawn="1"/>
          </p:nvCxnSpPr>
          <p:spPr>
            <a:xfrm flipH="1">
              <a:off x="1578427" y="542584"/>
              <a:ext cx="0" cy="82800"/>
            </a:xfrm>
            <a:prstGeom prst="line">
              <a:avLst/>
            </a:prstGeom>
            <a:ln>
              <a:solidFill>
                <a:srgbClr val="008DB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124074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67FED-128B-7D29-7B86-5F8E952792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AA9A4F-105C-B75F-6443-EAC4181257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38829-F9A5-5A4D-40FA-BCF2320D7C3C}"/>
              </a:ext>
            </a:extLst>
          </p:cNvPr>
          <p:cNvSpPr>
            <a:spLocks noGrp="1"/>
          </p:cNvSpPr>
          <p:nvPr>
            <p:ph type="dt" sz="half" idx="10"/>
          </p:nvPr>
        </p:nvSpPr>
        <p:spPr/>
        <p:txBody>
          <a:bodyPr/>
          <a:lstStyle/>
          <a:p>
            <a:fld id="{8BCBC859-44A6-4219-8481-8CA3117424F8}" type="datetimeFigureOut">
              <a:rPr lang="en-US" smtClean="0"/>
              <a:t>5/4/2023</a:t>
            </a:fld>
            <a:endParaRPr lang="en-US"/>
          </a:p>
        </p:txBody>
      </p:sp>
      <p:sp>
        <p:nvSpPr>
          <p:cNvPr id="5" name="Footer Placeholder 4">
            <a:extLst>
              <a:ext uri="{FF2B5EF4-FFF2-40B4-BE49-F238E27FC236}">
                <a16:creationId xmlns:a16="http://schemas.microsoft.com/office/drawing/2014/main" id="{9D5D83D6-D0B9-6B5A-3805-B8FEC1E06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114E7-E7B6-19DB-B8C8-C7402E7595C6}"/>
              </a:ext>
            </a:extLst>
          </p:cNvPr>
          <p:cNvSpPr>
            <a:spLocks noGrp="1"/>
          </p:cNvSpPr>
          <p:nvPr>
            <p:ph type="sldNum" sz="quarter" idx="12"/>
          </p:nvPr>
        </p:nvSpPr>
        <p:spPr/>
        <p:txBody>
          <a:bodyPr/>
          <a:lstStyle/>
          <a:p>
            <a:fld id="{EE7E0C36-D1AA-48CB-B27A-597F32D1519A}" type="slidenum">
              <a:rPr lang="en-US" smtClean="0"/>
              <a:t>‹#›</a:t>
            </a:fld>
            <a:endParaRPr lang="en-US"/>
          </a:p>
        </p:txBody>
      </p:sp>
    </p:spTree>
    <p:extLst>
      <p:ext uri="{BB962C8B-B14F-4D97-AF65-F5344CB8AC3E}">
        <p14:creationId xmlns:p14="http://schemas.microsoft.com/office/powerpoint/2010/main" val="297532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2264-0EEA-D63A-28E8-A23EFD6CDF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E7EE31-4E59-FB3D-29CC-797747F45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E0F30F-2281-8C9B-EFEE-F4B6F261752A}"/>
              </a:ext>
            </a:extLst>
          </p:cNvPr>
          <p:cNvSpPr>
            <a:spLocks noGrp="1"/>
          </p:cNvSpPr>
          <p:nvPr>
            <p:ph type="dt" sz="half" idx="10"/>
          </p:nvPr>
        </p:nvSpPr>
        <p:spPr/>
        <p:txBody>
          <a:bodyPr/>
          <a:lstStyle/>
          <a:p>
            <a:fld id="{8BCBC859-44A6-4219-8481-8CA3117424F8}" type="datetimeFigureOut">
              <a:rPr lang="en-US" smtClean="0"/>
              <a:t>5/4/2023</a:t>
            </a:fld>
            <a:endParaRPr lang="en-US"/>
          </a:p>
        </p:txBody>
      </p:sp>
      <p:sp>
        <p:nvSpPr>
          <p:cNvPr id="5" name="Footer Placeholder 4">
            <a:extLst>
              <a:ext uri="{FF2B5EF4-FFF2-40B4-BE49-F238E27FC236}">
                <a16:creationId xmlns:a16="http://schemas.microsoft.com/office/drawing/2014/main" id="{D4E7FBB9-CCC3-6ABC-ABD7-DA9D0083F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67FD0-5066-8321-94D9-EB591F28F2E2}"/>
              </a:ext>
            </a:extLst>
          </p:cNvPr>
          <p:cNvSpPr>
            <a:spLocks noGrp="1"/>
          </p:cNvSpPr>
          <p:nvPr>
            <p:ph type="sldNum" sz="quarter" idx="12"/>
          </p:nvPr>
        </p:nvSpPr>
        <p:spPr/>
        <p:txBody>
          <a:bodyPr/>
          <a:lstStyle/>
          <a:p>
            <a:fld id="{EE7E0C36-D1AA-48CB-B27A-597F32D1519A}" type="slidenum">
              <a:rPr lang="en-US" smtClean="0"/>
              <a:t>‹#›</a:t>
            </a:fld>
            <a:endParaRPr lang="en-US"/>
          </a:p>
        </p:txBody>
      </p:sp>
    </p:spTree>
    <p:extLst>
      <p:ext uri="{BB962C8B-B14F-4D97-AF65-F5344CB8AC3E}">
        <p14:creationId xmlns:p14="http://schemas.microsoft.com/office/powerpoint/2010/main" val="142775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C398-1AF7-0D12-7696-6C50BC904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AD16F-A65E-B1DE-EFA7-1944F519C6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EE003A-B031-52FA-8661-3EFDF57D1F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BF0519-73D4-3941-7982-AB4FB2250816}"/>
              </a:ext>
            </a:extLst>
          </p:cNvPr>
          <p:cNvSpPr>
            <a:spLocks noGrp="1"/>
          </p:cNvSpPr>
          <p:nvPr>
            <p:ph type="dt" sz="half" idx="10"/>
          </p:nvPr>
        </p:nvSpPr>
        <p:spPr/>
        <p:txBody>
          <a:bodyPr/>
          <a:lstStyle/>
          <a:p>
            <a:fld id="{8BCBC859-44A6-4219-8481-8CA3117424F8}" type="datetimeFigureOut">
              <a:rPr lang="en-US" smtClean="0"/>
              <a:t>5/4/2023</a:t>
            </a:fld>
            <a:endParaRPr lang="en-US"/>
          </a:p>
        </p:txBody>
      </p:sp>
      <p:sp>
        <p:nvSpPr>
          <p:cNvPr id="6" name="Footer Placeholder 5">
            <a:extLst>
              <a:ext uri="{FF2B5EF4-FFF2-40B4-BE49-F238E27FC236}">
                <a16:creationId xmlns:a16="http://schemas.microsoft.com/office/drawing/2014/main" id="{EE5D51DB-C4C8-509F-AEAD-A0D4E27A8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A2EC0-276B-C46B-7C0F-F67EA8456716}"/>
              </a:ext>
            </a:extLst>
          </p:cNvPr>
          <p:cNvSpPr>
            <a:spLocks noGrp="1"/>
          </p:cNvSpPr>
          <p:nvPr>
            <p:ph type="sldNum" sz="quarter" idx="12"/>
          </p:nvPr>
        </p:nvSpPr>
        <p:spPr/>
        <p:txBody>
          <a:bodyPr/>
          <a:lstStyle/>
          <a:p>
            <a:fld id="{EE7E0C36-D1AA-48CB-B27A-597F32D1519A}" type="slidenum">
              <a:rPr lang="en-US" smtClean="0"/>
              <a:t>‹#›</a:t>
            </a:fld>
            <a:endParaRPr lang="en-US"/>
          </a:p>
        </p:txBody>
      </p:sp>
    </p:spTree>
    <p:extLst>
      <p:ext uri="{BB962C8B-B14F-4D97-AF65-F5344CB8AC3E}">
        <p14:creationId xmlns:p14="http://schemas.microsoft.com/office/powerpoint/2010/main" val="197893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452EA-EFE4-78C1-6CC3-5C79030D94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AF5BD3-888A-360E-9E03-E3BEFD694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79601C-21BC-70D2-7797-8DF3935F82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CF018B-D2F7-966A-2945-02E9D1F5BA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1EEF53-C6D9-2654-1F2E-92CC2F967A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85E027-7EBF-AFC2-0748-A0A23245B3FE}"/>
              </a:ext>
            </a:extLst>
          </p:cNvPr>
          <p:cNvSpPr>
            <a:spLocks noGrp="1"/>
          </p:cNvSpPr>
          <p:nvPr>
            <p:ph type="dt" sz="half" idx="10"/>
          </p:nvPr>
        </p:nvSpPr>
        <p:spPr/>
        <p:txBody>
          <a:bodyPr/>
          <a:lstStyle/>
          <a:p>
            <a:fld id="{8BCBC859-44A6-4219-8481-8CA3117424F8}" type="datetimeFigureOut">
              <a:rPr lang="en-US" smtClean="0"/>
              <a:t>5/4/2023</a:t>
            </a:fld>
            <a:endParaRPr lang="en-US"/>
          </a:p>
        </p:txBody>
      </p:sp>
      <p:sp>
        <p:nvSpPr>
          <p:cNvPr id="8" name="Footer Placeholder 7">
            <a:extLst>
              <a:ext uri="{FF2B5EF4-FFF2-40B4-BE49-F238E27FC236}">
                <a16:creationId xmlns:a16="http://schemas.microsoft.com/office/drawing/2014/main" id="{7DA51B8E-63FF-1B56-3D63-DF846C30B9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1FAC9C-742B-5E1D-C9A5-6FB3202BEBA2}"/>
              </a:ext>
            </a:extLst>
          </p:cNvPr>
          <p:cNvSpPr>
            <a:spLocks noGrp="1"/>
          </p:cNvSpPr>
          <p:nvPr>
            <p:ph type="sldNum" sz="quarter" idx="12"/>
          </p:nvPr>
        </p:nvSpPr>
        <p:spPr/>
        <p:txBody>
          <a:bodyPr/>
          <a:lstStyle/>
          <a:p>
            <a:fld id="{EE7E0C36-D1AA-48CB-B27A-597F32D1519A}" type="slidenum">
              <a:rPr lang="en-US" smtClean="0"/>
              <a:t>‹#›</a:t>
            </a:fld>
            <a:endParaRPr lang="en-US"/>
          </a:p>
        </p:txBody>
      </p:sp>
    </p:spTree>
    <p:extLst>
      <p:ext uri="{BB962C8B-B14F-4D97-AF65-F5344CB8AC3E}">
        <p14:creationId xmlns:p14="http://schemas.microsoft.com/office/powerpoint/2010/main" val="183423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A91B-2053-B57A-D984-3B45ADBC06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2292B3-596A-3618-E67F-AA07A8452BC5}"/>
              </a:ext>
            </a:extLst>
          </p:cNvPr>
          <p:cNvSpPr>
            <a:spLocks noGrp="1"/>
          </p:cNvSpPr>
          <p:nvPr>
            <p:ph type="dt" sz="half" idx="10"/>
          </p:nvPr>
        </p:nvSpPr>
        <p:spPr/>
        <p:txBody>
          <a:bodyPr/>
          <a:lstStyle/>
          <a:p>
            <a:fld id="{8BCBC859-44A6-4219-8481-8CA3117424F8}" type="datetimeFigureOut">
              <a:rPr lang="en-US" smtClean="0"/>
              <a:t>5/4/2023</a:t>
            </a:fld>
            <a:endParaRPr lang="en-US"/>
          </a:p>
        </p:txBody>
      </p:sp>
      <p:sp>
        <p:nvSpPr>
          <p:cNvPr id="4" name="Footer Placeholder 3">
            <a:extLst>
              <a:ext uri="{FF2B5EF4-FFF2-40B4-BE49-F238E27FC236}">
                <a16:creationId xmlns:a16="http://schemas.microsoft.com/office/drawing/2014/main" id="{EDFFCF5D-5D98-3053-8358-DBD0147ABA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0110BE-F420-ACA6-CAF7-DB1CBC4B1D7E}"/>
              </a:ext>
            </a:extLst>
          </p:cNvPr>
          <p:cNvSpPr>
            <a:spLocks noGrp="1"/>
          </p:cNvSpPr>
          <p:nvPr>
            <p:ph type="sldNum" sz="quarter" idx="12"/>
          </p:nvPr>
        </p:nvSpPr>
        <p:spPr/>
        <p:txBody>
          <a:bodyPr/>
          <a:lstStyle/>
          <a:p>
            <a:fld id="{EE7E0C36-D1AA-48CB-B27A-597F32D1519A}" type="slidenum">
              <a:rPr lang="en-US" smtClean="0"/>
              <a:t>‹#›</a:t>
            </a:fld>
            <a:endParaRPr lang="en-US"/>
          </a:p>
        </p:txBody>
      </p:sp>
    </p:spTree>
    <p:extLst>
      <p:ext uri="{BB962C8B-B14F-4D97-AF65-F5344CB8AC3E}">
        <p14:creationId xmlns:p14="http://schemas.microsoft.com/office/powerpoint/2010/main" val="212164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15FC53-C56C-2648-469A-05CC47FC5CFF}"/>
              </a:ext>
            </a:extLst>
          </p:cNvPr>
          <p:cNvSpPr>
            <a:spLocks noGrp="1"/>
          </p:cNvSpPr>
          <p:nvPr>
            <p:ph type="dt" sz="half" idx="10"/>
          </p:nvPr>
        </p:nvSpPr>
        <p:spPr/>
        <p:txBody>
          <a:bodyPr/>
          <a:lstStyle/>
          <a:p>
            <a:fld id="{8BCBC859-44A6-4219-8481-8CA3117424F8}" type="datetimeFigureOut">
              <a:rPr lang="en-US" smtClean="0"/>
              <a:t>5/4/2023</a:t>
            </a:fld>
            <a:endParaRPr lang="en-US"/>
          </a:p>
        </p:txBody>
      </p:sp>
      <p:sp>
        <p:nvSpPr>
          <p:cNvPr id="3" name="Footer Placeholder 2">
            <a:extLst>
              <a:ext uri="{FF2B5EF4-FFF2-40B4-BE49-F238E27FC236}">
                <a16:creationId xmlns:a16="http://schemas.microsoft.com/office/drawing/2014/main" id="{2269700A-EC3A-8816-7BFA-96275B1776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5A8A01-AE70-6C87-8A44-BC9C07C3AB10}"/>
              </a:ext>
            </a:extLst>
          </p:cNvPr>
          <p:cNvSpPr>
            <a:spLocks noGrp="1"/>
          </p:cNvSpPr>
          <p:nvPr>
            <p:ph type="sldNum" sz="quarter" idx="12"/>
          </p:nvPr>
        </p:nvSpPr>
        <p:spPr/>
        <p:txBody>
          <a:bodyPr/>
          <a:lstStyle/>
          <a:p>
            <a:fld id="{EE7E0C36-D1AA-48CB-B27A-597F32D1519A}" type="slidenum">
              <a:rPr lang="en-US" smtClean="0"/>
              <a:t>‹#›</a:t>
            </a:fld>
            <a:endParaRPr lang="en-US"/>
          </a:p>
        </p:txBody>
      </p:sp>
    </p:spTree>
    <p:extLst>
      <p:ext uri="{BB962C8B-B14F-4D97-AF65-F5344CB8AC3E}">
        <p14:creationId xmlns:p14="http://schemas.microsoft.com/office/powerpoint/2010/main" val="141505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7DAB5-F513-65CF-790E-4591F5DB1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CC76AF-A382-555E-1975-158A70D4E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9C373-EF97-8E4A-0F84-3D6332197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0B9EA-5366-0406-0E67-A05AA61DA94F}"/>
              </a:ext>
            </a:extLst>
          </p:cNvPr>
          <p:cNvSpPr>
            <a:spLocks noGrp="1"/>
          </p:cNvSpPr>
          <p:nvPr>
            <p:ph type="dt" sz="half" idx="10"/>
          </p:nvPr>
        </p:nvSpPr>
        <p:spPr/>
        <p:txBody>
          <a:bodyPr/>
          <a:lstStyle/>
          <a:p>
            <a:fld id="{8BCBC859-44A6-4219-8481-8CA3117424F8}" type="datetimeFigureOut">
              <a:rPr lang="en-US" smtClean="0"/>
              <a:t>5/4/2023</a:t>
            </a:fld>
            <a:endParaRPr lang="en-US"/>
          </a:p>
        </p:txBody>
      </p:sp>
      <p:sp>
        <p:nvSpPr>
          <p:cNvPr id="6" name="Footer Placeholder 5">
            <a:extLst>
              <a:ext uri="{FF2B5EF4-FFF2-40B4-BE49-F238E27FC236}">
                <a16:creationId xmlns:a16="http://schemas.microsoft.com/office/drawing/2014/main" id="{E9B1BDAC-8543-B5A0-0877-5E238DCAF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F1961-42B0-4831-116B-EBDF3BC083D1}"/>
              </a:ext>
            </a:extLst>
          </p:cNvPr>
          <p:cNvSpPr>
            <a:spLocks noGrp="1"/>
          </p:cNvSpPr>
          <p:nvPr>
            <p:ph type="sldNum" sz="quarter" idx="12"/>
          </p:nvPr>
        </p:nvSpPr>
        <p:spPr/>
        <p:txBody>
          <a:bodyPr/>
          <a:lstStyle/>
          <a:p>
            <a:fld id="{EE7E0C36-D1AA-48CB-B27A-597F32D1519A}" type="slidenum">
              <a:rPr lang="en-US" smtClean="0"/>
              <a:t>‹#›</a:t>
            </a:fld>
            <a:endParaRPr lang="en-US"/>
          </a:p>
        </p:txBody>
      </p:sp>
    </p:spTree>
    <p:extLst>
      <p:ext uri="{BB962C8B-B14F-4D97-AF65-F5344CB8AC3E}">
        <p14:creationId xmlns:p14="http://schemas.microsoft.com/office/powerpoint/2010/main" val="51657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5A88-5174-1D3C-9389-B54176F0A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1DF501-B2B7-4904-CD9B-666FA14BC7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13B5F1-5667-9EA4-B54D-3DA40FC49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E15EE-8E00-8E63-D0AC-FE5A916392FD}"/>
              </a:ext>
            </a:extLst>
          </p:cNvPr>
          <p:cNvSpPr>
            <a:spLocks noGrp="1"/>
          </p:cNvSpPr>
          <p:nvPr>
            <p:ph type="dt" sz="half" idx="10"/>
          </p:nvPr>
        </p:nvSpPr>
        <p:spPr/>
        <p:txBody>
          <a:bodyPr/>
          <a:lstStyle/>
          <a:p>
            <a:fld id="{8BCBC859-44A6-4219-8481-8CA3117424F8}" type="datetimeFigureOut">
              <a:rPr lang="en-US" smtClean="0"/>
              <a:t>5/4/2023</a:t>
            </a:fld>
            <a:endParaRPr lang="en-US"/>
          </a:p>
        </p:txBody>
      </p:sp>
      <p:sp>
        <p:nvSpPr>
          <p:cNvPr id="6" name="Footer Placeholder 5">
            <a:extLst>
              <a:ext uri="{FF2B5EF4-FFF2-40B4-BE49-F238E27FC236}">
                <a16:creationId xmlns:a16="http://schemas.microsoft.com/office/drawing/2014/main" id="{4AAD1F5A-5E99-65E0-B587-409674DC6B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01F10-5EC6-9F0B-61F4-6D31BA30AC98}"/>
              </a:ext>
            </a:extLst>
          </p:cNvPr>
          <p:cNvSpPr>
            <a:spLocks noGrp="1"/>
          </p:cNvSpPr>
          <p:nvPr>
            <p:ph type="sldNum" sz="quarter" idx="12"/>
          </p:nvPr>
        </p:nvSpPr>
        <p:spPr/>
        <p:txBody>
          <a:bodyPr/>
          <a:lstStyle/>
          <a:p>
            <a:fld id="{EE7E0C36-D1AA-48CB-B27A-597F32D1519A}" type="slidenum">
              <a:rPr lang="en-US" smtClean="0"/>
              <a:t>‹#›</a:t>
            </a:fld>
            <a:endParaRPr lang="en-US"/>
          </a:p>
        </p:txBody>
      </p:sp>
    </p:spTree>
    <p:extLst>
      <p:ext uri="{BB962C8B-B14F-4D97-AF65-F5344CB8AC3E}">
        <p14:creationId xmlns:p14="http://schemas.microsoft.com/office/powerpoint/2010/main" val="36408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EAA299-02D2-2509-BEA9-756C6C2F4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46FB-D4F2-3DA0-13DB-B7218F6BC1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EDC63-C706-B1C1-B897-38ED035D7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BC859-44A6-4219-8481-8CA3117424F8}" type="datetimeFigureOut">
              <a:rPr lang="en-US" smtClean="0"/>
              <a:t>5/4/2023</a:t>
            </a:fld>
            <a:endParaRPr lang="en-US"/>
          </a:p>
        </p:txBody>
      </p:sp>
      <p:sp>
        <p:nvSpPr>
          <p:cNvPr id="5" name="Footer Placeholder 4">
            <a:extLst>
              <a:ext uri="{FF2B5EF4-FFF2-40B4-BE49-F238E27FC236}">
                <a16:creationId xmlns:a16="http://schemas.microsoft.com/office/drawing/2014/main" id="{2E335C47-307B-CEC9-C634-D84B62FF8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2D6409-C34A-590E-C3EB-E1AAAC194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E0C36-D1AA-48CB-B27A-597F32D1519A}" type="slidenum">
              <a:rPr lang="en-US" smtClean="0"/>
              <a:t>‹#›</a:t>
            </a:fld>
            <a:endParaRPr lang="en-US"/>
          </a:p>
        </p:txBody>
      </p:sp>
    </p:spTree>
    <p:extLst>
      <p:ext uri="{BB962C8B-B14F-4D97-AF65-F5344CB8AC3E}">
        <p14:creationId xmlns:p14="http://schemas.microsoft.com/office/powerpoint/2010/main" val="448966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4/relationships/chartEx" Target="../charts/chartEx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png"/><Relationship Id="rId3" Type="http://schemas.openxmlformats.org/officeDocument/2006/relationships/hyperlink" Target="http://www.facebook.com/ArbitrationCouncilFoundation" TargetMode="External"/><Relationship Id="rId7" Type="http://schemas.openxmlformats.org/officeDocument/2006/relationships/image" Target="../media/image8.png"/><Relationship Id="rId12" Type="http://schemas.openxmlformats.org/officeDocument/2006/relationships/hyperlink" Target="https://twitter.com/AC_Cambodia" TargetMode="External"/><Relationship Id="rId2" Type="http://schemas.openxmlformats.org/officeDocument/2006/relationships/hyperlink" Target="http://www.arbitrationcouncil.org/" TargetMode="External"/><Relationship Id="rId1" Type="http://schemas.openxmlformats.org/officeDocument/2006/relationships/slideLayout" Target="../slideLayouts/slideLayout7.xml"/><Relationship Id="rId6" Type="http://schemas.openxmlformats.org/officeDocument/2006/relationships/hyperlink" Target="mailto:info@arbitrationcouncil.org" TargetMode="External"/><Relationship Id="rId11" Type="http://schemas.openxmlformats.org/officeDocument/2006/relationships/image" Target="../media/image11.png"/><Relationship Id="rId5" Type="http://schemas.openxmlformats.org/officeDocument/2006/relationships/hyperlink" Target="https://www.youtube.com/channel/UCC--lHUYsvuxYGmv7UXyLyA/playlists" TargetMode="External"/><Relationship Id="rId15" Type="http://schemas.openxmlformats.org/officeDocument/2006/relationships/image" Target="../media/image1.png"/><Relationship Id="rId10" Type="http://schemas.openxmlformats.org/officeDocument/2006/relationships/hyperlink" Target="https://www.facebook.com/arbitrationcouncil" TargetMode="External"/><Relationship Id="rId4" Type="http://schemas.openxmlformats.org/officeDocument/2006/relationships/hyperlink" Target="https://twitter.com/ACF_Cambodia" TargetMode="External"/><Relationship Id="rId9" Type="http://schemas.openxmlformats.org/officeDocument/2006/relationships/image" Target="../media/image10.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28FB05C2-B589-9062-3912-BBBA43B19AC0}"/>
              </a:ext>
            </a:extLst>
          </p:cNvPr>
          <p:cNvSpPr txBox="1">
            <a:spLocks/>
          </p:cNvSpPr>
          <p:nvPr/>
        </p:nvSpPr>
        <p:spPr bwMode="auto">
          <a:xfrm>
            <a:off x="2689748" y="1842240"/>
            <a:ext cx="6812503" cy="9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rgbClr val="002060"/>
                </a:solidFill>
                <a:effectLst/>
                <a:latin typeface="Garamond"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2060"/>
                </a:solidFill>
                <a:effectLst/>
                <a:latin typeface="Garamond"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2060"/>
                </a:solidFill>
                <a:effectLst/>
                <a:latin typeface="Garamond"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2060"/>
                </a:solidFill>
                <a:effectLst/>
                <a:latin typeface="Garamond"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2060"/>
                </a:solidFill>
                <a:effectLst/>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lang="en-GB" sz="2000" dirty="0">
                <a:latin typeface="Calibri" panose="020F0502020204030204" pitchFamily="34" charset="0"/>
                <a:ea typeface="Calibri" panose="020F0502020204030204" pitchFamily="34" charset="0"/>
                <a:cs typeface="Calibri" panose="020F0502020204030204" pitchFamily="34" charset="0"/>
              </a:rPr>
              <a:t>Speakers: Kong Phallack, You Suonty &amp; Ann Vireak</a:t>
            </a:r>
          </a:p>
          <a:p>
            <a:pPr marL="0" indent="0" algn="ctr" eaLnBrk="1" hangingPunct="1">
              <a:buNone/>
            </a:pPr>
            <a:endParaRPr lang="en-GB" sz="2400" dirty="0">
              <a:latin typeface="Calibri" panose="020F0502020204030204" pitchFamily="34" charset="0"/>
              <a:cs typeface="Calibri" panose="020F0502020204030204" pitchFamily="34" charset="0"/>
            </a:endParaRPr>
          </a:p>
          <a:p>
            <a:pPr algn="ctr" eaLnBrk="1" hangingPunct="1"/>
            <a:endParaRPr lang="en-GB" sz="2400"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4EBBC24E-1B0B-EB79-D3AD-29E24873B5E3}"/>
              </a:ext>
            </a:extLst>
          </p:cNvPr>
          <p:cNvSpPr/>
          <p:nvPr/>
        </p:nvSpPr>
        <p:spPr>
          <a:xfrm>
            <a:off x="1321905" y="640953"/>
            <a:ext cx="9899374" cy="904863"/>
          </a:xfrm>
          <a:prstGeom prst="rect">
            <a:avLst/>
          </a:prstGeom>
        </p:spPr>
        <p:txBody>
          <a:bodyPr wrap="square">
            <a:spAutoFit/>
          </a:bodyPr>
          <a:lstStyle/>
          <a:p>
            <a:pPr algn="ctr">
              <a:spcBef>
                <a:spcPct val="20000"/>
              </a:spcBef>
              <a:defRPr/>
            </a:pPr>
            <a:r>
              <a:rPr lang="en-GB" sz="2400" b="1" dirty="0">
                <a:solidFill>
                  <a:srgbClr val="002060"/>
                </a:solidFill>
                <a:latin typeface="Calibri" panose="020F0502020204030204" pitchFamily="34" charset="0"/>
                <a:ea typeface="Calibri" panose="020F0502020204030204" pitchFamily="34" charset="0"/>
              </a:rPr>
              <a:t>SPECIAL SESSION - HOW ARBITRATION IS HANDLED IN CAMBODIA</a:t>
            </a:r>
          </a:p>
          <a:p>
            <a:pPr algn="ctr">
              <a:spcBef>
                <a:spcPct val="20000"/>
              </a:spcBef>
              <a:defRPr/>
            </a:pPr>
            <a:r>
              <a:rPr lang="en-GB" sz="2400" dirty="0">
                <a:solidFill>
                  <a:srgbClr val="002060"/>
                </a:solidFill>
                <a:effectLst>
                  <a:outerShdw blurRad="38100" dist="38100" dir="2700000" algn="tl">
                    <a:srgbClr val="000000"/>
                  </a:outerShdw>
                </a:effectLst>
                <a:latin typeface="Calibri" panose="020F0502020204030204" pitchFamily="34" charset="0"/>
                <a:cs typeface="Arial" pitchFamily="34" charset="0"/>
              </a:rPr>
              <a:t>Time: 3pm-4:15pm</a:t>
            </a:r>
            <a:endParaRPr lang="en-US" sz="2400" dirty="0">
              <a:solidFill>
                <a:srgbClr val="002060"/>
              </a:solidFill>
              <a:effectLst>
                <a:outerShdw blurRad="38100" dist="38100" dir="2700000" algn="tl">
                  <a:srgbClr val="000000"/>
                </a:outerShdw>
              </a:effectLst>
              <a:latin typeface="Arial" pitchFamily="34" charset="0"/>
              <a:cs typeface="Arial" pitchFamily="34" charset="0"/>
            </a:endParaRPr>
          </a:p>
        </p:txBody>
      </p:sp>
      <p:pic>
        <p:nvPicPr>
          <p:cNvPr id="13" name="Picture 1">
            <a:extLst>
              <a:ext uri="{FF2B5EF4-FFF2-40B4-BE49-F238E27FC236}">
                <a16:creationId xmlns:a16="http://schemas.microsoft.com/office/drawing/2014/main" id="{4D8B47AE-F398-1CD3-34DD-20AA942C8E5F}"/>
              </a:ext>
            </a:extLst>
          </p:cNvPr>
          <p:cNvPicPr>
            <a:picLocks noChangeAspect="1"/>
          </p:cNvPicPr>
          <p:nvPr/>
        </p:nvPicPr>
        <p:blipFill>
          <a:blip r:embed="rId2">
            <a:extLst>
              <a:ext uri="{28A0092B-C50C-407E-A947-70E740481C1C}">
                <a14:useLocalDpi xmlns:a14="http://schemas.microsoft.com/office/drawing/2010/main" val="0"/>
              </a:ext>
            </a:extLst>
          </a:blip>
          <a:srcRect t="6796" b="5141"/>
          <a:stretch>
            <a:fillRect/>
          </a:stretch>
        </p:blipFill>
        <p:spPr bwMode="auto">
          <a:xfrm>
            <a:off x="228347" y="167775"/>
            <a:ext cx="1729661" cy="175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EBED75B-FEF3-0DB1-E1EB-0B4198C26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527" y="2435087"/>
            <a:ext cx="6510130" cy="4422913"/>
          </a:xfrm>
          <a:prstGeom prst="rect">
            <a:avLst/>
          </a:prstGeom>
        </p:spPr>
      </p:pic>
    </p:spTree>
    <p:extLst>
      <p:ext uri="{BB962C8B-B14F-4D97-AF65-F5344CB8AC3E}">
        <p14:creationId xmlns:p14="http://schemas.microsoft.com/office/powerpoint/2010/main" val="121137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4000" y="-27372"/>
            <a:ext cx="11938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2060"/>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defTabSz="914400">
              <a:defRPr/>
            </a:pPr>
            <a:r>
              <a:rPr lang="en-US" altLang="en-US" sz="3200" b="1" dirty="0">
                <a:solidFill>
                  <a:srgbClr val="C00000"/>
                </a:solidFill>
                <a:latin typeface="Calibri"/>
                <a:cs typeface="Arial" panose="020B0604020202020204" pitchFamily="34" charset="0"/>
              </a:rPr>
              <a:t>Arbitration Council Procedures </a:t>
            </a:r>
            <a:endParaRPr lang="en-US" altLang="en-US" sz="3200" dirty="0">
              <a:solidFill>
                <a:srgbClr val="C00000"/>
              </a:solidFill>
              <a:latin typeface="Calibri"/>
            </a:endParaRPr>
          </a:p>
        </p:txBody>
      </p:sp>
      <p:sp>
        <p:nvSpPr>
          <p:cNvPr id="7" name="Slide Number Placeholder 4"/>
          <p:cNvSpPr txBox="1">
            <a:spLocks/>
          </p:cNvSpPr>
          <p:nvPr/>
        </p:nvSpPr>
        <p:spPr bwMode="auto">
          <a:xfrm>
            <a:off x="9630480" y="629460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08D9F1-0023-4DE8-8063-AF9D121441E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3" name="Diagram 2">
            <a:extLst>
              <a:ext uri="{FF2B5EF4-FFF2-40B4-BE49-F238E27FC236}">
                <a16:creationId xmlns:a16="http://schemas.microsoft.com/office/drawing/2014/main" id="{B51B415E-37F8-594C-8992-A7532118D08E}"/>
              </a:ext>
            </a:extLst>
          </p:cNvPr>
          <p:cNvGraphicFramePr/>
          <p:nvPr>
            <p:extLst>
              <p:ext uri="{D42A27DB-BD31-4B8C-83A1-F6EECF244321}">
                <p14:modId xmlns:p14="http://schemas.microsoft.com/office/powerpoint/2010/main" val="1281820030"/>
              </p:ext>
            </p:extLst>
          </p:nvPr>
        </p:nvGraphicFramePr>
        <p:xfrm>
          <a:off x="0" y="1123121"/>
          <a:ext cx="12192000" cy="5244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1003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6703" y="141709"/>
            <a:ext cx="7924800" cy="1143000"/>
          </a:xfrm>
          <a:prstGeom prst="rect">
            <a:avLst/>
          </a:prstGeom>
        </p:spPr>
        <p:txBody>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rgbClr val="002060"/>
                </a:solidFill>
                <a:latin typeface="Calibri"/>
                <a:ea typeface="MS PGothic" panose="020B0600070205080204" pitchFamily="34" charset="-128"/>
              </a:rPr>
              <a:t>The Arbitration Council</a:t>
            </a:r>
          </a:p>
        </p:txBody>
      </p:sp>
      <p:sp>
        <p:nvSpPr>
          <p:cNvPr id="40" name="Slide Number Placeholder 4"/>
          <p:cNvSpPr txBox="1">
            <a:spLocks/>
          </p:cNvSpPr>
          <p:nvPr/>
        </p:nvSpPr>
        <p:spPr bwMode="auto">
          <a:xfrm>
            <a:off x="9630480" y="628432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EDC095-4CC3-4796-8835-C04391E955D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pic>
        <p:nvPicPr>
          <p:cNvPr id="39" name="Picture 38" descr="A picture containing screenshot&#10;&#10;Description automatically generated">
            <a:extLst>
              <a:ext uri="{FF2B5EF4-FFF2-40B4-BE49-F238E27FC236}">
                <a16:creationId xmlns:a16="http://schemas.microsoft.com/office/drawing/2014/main" id="{9C1BC92C-14AC-47E5-9564-77CB5E3AAD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31"/>
          <a:stretch/>
        </p:blipFill>
        <p:spPr>
          <a:xfrm>
            <a:off x="1970687" y="801355"/>
            <a:ext cx="7559565" cy="5419908"/>
          </a:xfrm>
          <a:prstGeom prst="rect">
            <a:avLst/>
          </a:prstGeom>
        </p:spPr>
      </p:pic>
      <p:grpSp>
        <p:nvGrpSpPr>
          <p:cNvPr id="10" name="Group 9">
            <a:extLst>
              <a:ext uri="{FF2B5EF4-FFF2-40B4-BE49-F238E27FC236}">
                <a16:creationId xmlns:a16="http://schemas.microsoft.com/office/drawing/2014/main" id="{5AE3845E-6ABE-C44A-A1CE-923B721A1C65}"/>
              </a:ext>
            </a:extLst>
          </p:cNvPr>
          <p:cNvGrpSpPr/>
          <p:nvPr/>
        </p:nvGrpSpPr>
        <p:grpSpPr>
          <a:xfrm>
            <a:off x="282762" y="63355"/>
            <a:ext cx="10432535" cy="738000"/>
            <a:chOff x="609600" y="31195"/>
            <a:chExt cx="10432535" cy="738000"/>
          </a:xfrm>
        </p:grpSpPr>
        <p:sp>
          <p:nvSpPr>
            <p:cNvPr id="11" name="Rounded Rectangle 10">
              <a:extLst>
                <a:ext uri="{FF2B5EF4-FFF2-40B4-BE49-F238E27FC236}">
                  <a16:creationId xmlns:a16="http://schemas.microsoft.com/office/drawing/2014/main" id="{EB9624D5-7A70-3B40-A759-48B85D14C852}"/>
                </a:ext>
              </a:extLst>
            </p:cNvPr>
            <p:cNvSpPr/>
            <p:nvPr/>
          </p:nvSpPr>
          <p:spPr>
            <a:xfrm>
              <a:off x="609600" y="31195"/>
              <a:ext cx="10432535" cy="738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2924ACA7-7EF9-E84F-B1F9-6DCF42A961E6}"/>
                </a:ext>
              </a:extLst>
            </p:cNvPr>
            <p:cNvSpPr txBox="1"/>
            <p:nvPr/>
          </p:nvSpPr>
          <p:spPr>
            <a:xfrm>
              <a:off x="645626" y="67221"/>
              <a:ext cx="10360483" cy="665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2580" tIns="0" rIns="322580" bIns="0" numCol="1" spcCol="1270" anchor="ctr" anchorCtr="0">
              <a:noAutofit/>
            </a:bodyPr>
            <a:lstStyle/>
            <a:p>
              <a:pPr marL="0" lvl="0" indent="0" algn="l" defTabSz="1111250">
                <a:lnSpc>
                  <a:spcPct val="90000"/>
                </a:lnSpc>
                <a:spcBef>
                  <a:spcPct val="0"/>
                </a:spcBef>
                <a:spcAft>
                  <a:spcPct val="35000"/>
                </a:spcAft>
                <a:buNone/>
              </a:pPr>
              <a:r>
                <a:rPr lang="en-US" sz="2500" kern="1200" dirty="0"/>
                <a:t>About Arbitration Council</a:t>
              </a:r>
            </a:p>
          </p:txBody>
        </p:sp>
      </p:grpSp>
    </p:spTree>
    <p:extLst>
      <p:ext uri="{BB962C8B-B14F-4D97-AF65-F5344CB8AC3E}">
        <p14:creationId xmlns:p14="http://schemas.microsoft.com/office/powerpoint/2010/main" val="411166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867" y="1388588"/>
            <a:ext cx="10295465" cy="2209836"/>
          </a:xfrm>
          <a:prstGeom prst="rect">
            <a:avLst/>
          </a:prstGeom>
        </p:spPr>
        <p:txBody>
          <a:bodyPr wrap="square">
            <a:spAutoFit/>
          </a:bodyPr>
          <a:lstStyle/>
          <a:p>
            <a:pPr marL="342900" lvl="0" indent="-342900" eaLnBrk="0" fontAlgn="base" latinLnBrk="0" hangingPunct="0">
              <a:spcBef>
                <a:spcPct val="20000"/>
              </a:spcBef>
              <a:spcAft>
                <a:spcPct val="0"/>
              </a:spcAft>
              <a:buFont typeface="Arial" panose="020B0604020202020204" pitchFamily="34" charset="0"/>
              <a:buChar char="•"/>
            </a:pPr>
            <a:r>
              <a:rPr lang="en-US" altLang="en-US" sz="3200" dirty="0">
                <a:solidFill>
                  <a:prstClr val="black"/>
                </a:solidFill>
                <a:latin typeface="Calibri"/>
                <a:ea typeface="MS PGothic" panose="020B0600070205080204" pitchFamily="34" charset="-128"/>
              </a:rPr>
              <a:t>How it works? Why it was designed such a away?</a:t>
            </a:r>
          </a:p>
          <a:p>
            <a:pPr marL="742950" lvl="1" indent="-285750" defTabSz="914400" eaLnBrk="0" fontAlgn="base" hangingPunct="0">
              <a:spcBef>
                <a:spcPct val="20000"/>
              </a:spcBef>
              <a:spcAft>
                <a:spcPct val="0"/>
              </a:spcAft>
              <a:buFontTx/>
              <a:buChar char="-"/>
              <a:defRPr/>
            </a:pPr>
            <a:r>
              <a:rPr lang="en-US" sz="2800" b="1" dirty="0">
                <a:solidFill>
                  <a:sysClr val="windowText" lastClr="000000"/>
                </a:solidFill>
                <a:latin typeface="Calibri"/>
                <a:ea typeface="MS PGothic" panose="020B0600070205080204" pitchFamily="34" charset="-128"/>
              </a:rPr>
              <a:t>Internal  Factors</a:t>
            </a:r>
            <a:r>
              <a:rPr lang="en-US" sz="2800" dirty="0">
                <a:solidFill>
                  <a:sysClr val="windowText" lastClr="000000"/>
                </a:solidFill>
                <a:latin typeface="Calibri"/>
                <a:ea typeface="MS PGothic" panose="020B0600070205080204" pitchFamily="34" charset="-128"/>
              </a:rPr>
              <a:t>: Labor Disputes and no trustable mechanism</a:t>
            </a:r>
          </a:p>
          <a:p>
            <a:pPr marL="742950" lvl="1" indent="-285750" defTabSz="914400" eaLnBrk="0" fontAlgn="base" hangingPunct="0">
              <a:spcBef>
                <a:spcPct val="20000"/>
              </a:spcBef>
              <a:spcAft>
                <a:spcPct val="0"/>
              </a:spcAft>
              <a:buFontTx/>
              <a:buChar char="-"/>
              <a:defRPr/>
            </a:pPr>
            <a:r>
              <a:rPr lang="en-US" sz="2800" b="1" dirty="0">
                <a:solidFill>
                  <a:sysClr val="windowText" lastClr="000000"/>
                </a:solidFill>
                <a:latin typeface="Calibri"/>
                <a:ea typeface="MS PGothic" panose="020B0600070205080204" pitchFamily="34" charset="-128"/>
              </a:rPr>
              <a:t>External Factors</a:t>
            </a:r>
            <a:r>
              <a:rPr lang="en-US" sz="2800" dirty="0">
                <a:solidFill>
                  <a:sysClr val="windowText" lastClr="000000"/>
                </a:solidFill>
                <a:latin typeface="Calibri"/>
                <a:ea typeface="MS PGothic" panose="020B0600070205080204" pitchFamily="34" charset="-128"/>
              </a:rPr>
              <a:t>: Cambodia-US Bilateral trade Agreement, ILO</a:t>
            </a:r>
          </a:p>
          <a:p>
            <a:pPr marL="342900" lvl="0" indent="-342900" eaLnBrk="0" fontAlgn="base" latinLnBrk="0" hangingPunct="0">
              <a:spcBef>
                <a:spcPct val="20000"/>
              </a:spcBef>
              <a:spcAft>
                <a:spcPct val="0"/>
              </a:spcAft>
              <a:buFont typeface="Arial" panose="020B0604020202020204" pitchFamily="34" charset="0"/>
              <a:buChar char="•"/>
            </a:pPr>
            <a:endParaRPr lang="en-US" altLang="en-US" sz="3200" dirty="0">
              <a:solidFill>
                <a:prstClr val="black"/>
              </a:solidFill>
              <a:latin typeface="Calibri"/>
              <a:ea typeface="MS PGothic" panose="020B0600070205080204" pitchFamily="34" charset="-128"/>
            </a:endParaRPr>
          </a:p>
        </p:txBody>
      </p:sp>
      <p:sp>
        <p:nvSpPr>
          <p:cNvPr id="4" name="Title 1"/>
          <p:cNvSpPr txBox="1">
            <a:spLocks/>
          </p:cNvSpPr>
          <p:nvPr/>
        </p:nvSpPr>
        <p:spPr bwMode="auto">
          <a:xfrm>
            <a:off x="1489841" y="-32084"/>
            <a:ext cx="8392096" cy="99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2060"/>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2060"/>
                </a:solidFill>
                <a:effectLst/>
                <a:uLnTx/>
                <a:uFillTx/>
                <a:latin typeface="Calibri"/>
                <a:ea typeface="MS PGothic" panose="020B0600070205080204" pitchFamily="34" charset="-128"/>
                <a:cs typeface="+mj-cs"/>
              </a:rPr>
              <a:t> The Arbitration Council</a:t>
            </a:r>
          </a:p>
        </p:txBody>
      </p:sp>
      <p:sp>
        <p:nvSpPr>
          <p:cNvPr id="5" name="Slide Number Placeholder 4"/>
          <p:cNvSpPr txBox="1">
            <a:spLocks/>
          </p:cNvSpPr>
          <p:nvPr/>
        </p:nvSpPr>
        <p:spPr bwMode="auto">
          <a:xfrm>
            <a:off x="9630480" y="645084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1CD054-E1FC-4122-8E8E-B6D06090E59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543" y="3628021"/>
            <a:ext cx="2936065" cy="212023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591" y="3628022"/>
            <a:ext cx="3155698" cy="2120234"/>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3186" b="19885"/>
          <a:stretch/>
        </p:blipFill>
        <p:spPr>
          <a:xfrm>
            <a:off x="4378609" y="3628021"/>
            <a:ext cx="3674780" cy="2120234"/>
          </a:xfrm>
          <a:prstGeom prst="rect">
            <a:avLst/>
          </a:prstGeom>
        </p:spPr>
      </p:pic>
      <p:grpSp>
        <p:nvGrpSpPr>
          <p:cNvPr id="12" name="Group 11">
            <a:extLst>
              <a:ext uri="{FF2B5EF4-FFF2-40B4-BE49-F238E27FC236}">
                <a16:creationId xmlns:a16="http://schemas.microsoft.com/office/drawing/2014/main" id="{D4D90FA2-1C7F-6B4B-842C-7D3742034266}"/>
              </a:ext>
            </a:extLst>
          </p:cNvPr>
          <p:cNvGrpSpPr/>
          <p:nvPr/>
        </p:nvGrpSpPr>
        <p:grpSpPr>
          <a:xfrm>
            <a:off x="264745" y="42028"/>
            <a:ext cx="10432535" cy="738000"/>
            <a:chOff x="609600" y="31195"/>
            <a:chExt cx="10432535" cy="738000"/>
          </a:xfrm>
        </p:grpSpPr>
        <p:sp>
          <p:nvSpPr>
            <p:cNvPr id="13" name="Rounded Rectangle 12">
              <a:extLst>
                <a:ext uri="{FF2B5EF4-FFF2-40B4-BE49-F238E27FC236}">
                  <a16:creationId xmlns:a16="http://schemas.microsoft.com/office/drawing/2014/main" id="{35ECA516-5FE5-4C4F-AB29-8E742C957F79}"/>
                </a:ext>
              </a:extLst>
            </p:cNvPr>
            <p:cNvSpPr/>
            <p:nvPr/>
          </p:nvSpPr>
          <p:spPr>
            <a:xfrm>
              <a:off x="609600" y="31195"/>
              <a:ext cx="10432535" cy="738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a:extLst>
                <a:ext uri="{FF2B5EF4-FFF2-40B4-BE49-F238E27FC236}">
                  <a16:creationId xmlns:a16="http://schemas.microsoft.com/office/drawing/2014/main" id="{A5A9A91C-BFD5-874D-BB61-0B0A6BDCE405}"/>
                </a:ext>
              </a:extLst>
            </p:cNvPr>
            <p:cNvSpPr txBox="1"/>
            <p:nvPr/>
          </p:nvSpPr>
          <p:spPr>
            <a:xfrm>
              <a:off x="645626" y="67221"/>
              <a:ext cx="10360483" cy="665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2580" tIns="0" rIns="322580" bIns="0" numCol="1" spcCol="1270" anchor="ctr" anchorCtr="0">
              <a:noAutofit/>
            </a:bodyPr>
            <a:lstStyle/>
            <a:p>
              <a:pPr marL="0" lvl="0" indent="0" algn="l" defTabSz="1111250">
                <a:lnSpc>
                  <a:spcPct val="90000"/>
                </a:lnSpc>
                <a:spcBef>
                  <a:spcPct val="0"/>
                </a:spcBef>
                <a:spcAft>
                  <a:spcPct val="35000"/>
                </a:spcAft>
                <a:buNone/>
              </a:pPr>
              <a:r>
                <a:rPr lang="en-US" sz="2500" kern="1200" dirty="0"/>
                <a:t>About Arbitration Council</a:t>
              </a:r>
            </a:p>
          </p:txBody>
        </p:sp>
      </p:grpSp>
    </p:spTree>
    <p:extLst>
      <p:ext uri="{BB962C8B-B14F-4D97-AF65-F5344CB8AC3E}">
        <p14:creationId xmlns:p14="http://schemas.microsoft.com/office/powerpoint/2010/main" val="170750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42544" y="-132347"/>
            <a:ext cx="768942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2060"/>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2060"/>
                </a:solidFill>
                <a:effectLst/>
                <a:uLnTx/>
                <a:uFillTx/>
                <a:latin typeface="Calibri"/>
                <a:ea typeface="MS PGothic" panose="020B0600070205080204" pitchFamily="34" charset="-128"/>
                <a:cs typeface="+mj-cs"/>
              </a:rPr>
              <a:t>The Arbitration Council (</a:t>
            </a:r>
            <a:r>
              <a:rPr kumimoji="0" lang="en-US" altLang="en-US" sz="3600" b="1" i="0" u="none" strike="noStrike" kern="1200" cap="none" spc="0" normalizeH="0" baseline="0" noProof="0" dirty="0" err="1">
                <a:ln>
                  <a:noFill/>
                </a:ln>
                <a:solidFill>
                  <a:srgbClr val="002060"/>
                </a:solidFill>
                <a:effectLst/>
                <a:uLnTx/>
                <a:uFillTx/>
                <a:latin typeface="Calibri"/>
                <a:ea typeface="MS PGothic" panose="020B0600070205080204" pitchFamily="34" charset="-128"/>
                <a:cs typeface="+mj-cs"/>
              </a:rPr>
              <a:t>Con’t</a:t>
            </a:r>
            <a:r>
              <a:rPr kumimoji="0" lang="en-US" altLang="en-US" sz="3600" b="1" i="0" u="none" strike="noStrike" kern="1200" cap="none" spc="0" normalizeH="0" baseline="0" noProof="0" dirty="0">
                <a:ln>
                  <a:noFill/>
                </a:ln>
                <a:solidFill>
                  <a:srgbClr val="002060"/>
                </a:solidFill>
                <a:effectLst/>
                <a:uLnTx/>
                <a:uFillTx/>
                <a:latin typeface="Calibri"/>
                <a:ea typeface="MS PGothic" panose="020B0600070205080204" pitchFamily="34" charset="-128"/>
                <a:cs typeface="+mj-cs"/>
              </a:rPr>
              <a:t>)</a:t>
            </a:r>
          </a:p>
        </p:txBody>
      </p:sp>
      <p:sp>
        <p:nvSpPr>
          <p:cNvPr id="4" name="Slide Number Placeholder 4"/>
          <p:cNvSpPr txBox="1">
            <a:spLocks/>
          </p:cNvSpPr>
          <p:nvPr/>
        </p:nvSpPr>
        <p:spPr bwMode="auto">
          <a:xfrm>
            <a:off x="9630480" y="628432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EDC095-4CC3-4796-8835-C04391E955D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Text Box 5"/>
          <p:cNvSpPr txBox="1">
            <a:spLocks noChangeArrowheads="1"/>
          </p:cNvSpPr>
          <p:nvPr/>
        </p:nvSpPr>
        <p:spPr bwMode="auto">
          <a:xfrm>
            <a:off x="4077368" y="1307516"/>
            <a:ext cx="2611438" cy="584200"/>
          </a:xfrm>
          <a:prstGeom prst="rect">
            <a:avLst/>
          </a:prstGeom>
          <a:gradFill rotWithShape="0">
            <a:gsLst>
              <a:gs pos="0">
                <a:srgbClr val="FFFFCD"/>
              </a:gs>
              <a:gs pos="50000">
                <a:srgbClr val="FFFF99"/>
              </a:gs>
              <a:gs pos="100000">
                <a:srgbClr val="FFFFCD"/>
              </a:gs>
            </a:gsLst>
            <a:lin ang="5400000" scaled="1"/>
          </a:gradFill>
          <a:ln w="57150">
            <a:solidFill>
              <a:srgbClr val="A5002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50000"/>
              </a:spcBef>
              <a:spcAft>
                <a:spcPct val="0"/>
              </a:spcAft>
              <a:buFontTx/>
              <a:buNone/>
            </a:pPr>
            <a:r>
              <a:rPr lang="en-US" altLang="en-US">
                <a:solidFill>
                  <a:srgbClr val="000099"/>
                </a:solidFill>
                <a:cs typeface="Calibri" panose="020F0502020204030204" pitchFamily="34" charset="0"/>
              </a:rPr>
              <a:t>Disputes</a:t>
            </a:r>
          </a:p>
        </p:txBody>
      </p:sp>
      <p:sp>
        <p:nvSpPr>
          <p:cNvPr id="6" name="Text Box 7"/>
          <p:cNvSpPr txBox="1">
            <a:spLocks noChangeArrowheads="1"/>
          </p:cNvSpPr>
          <p:nvPr/>
        </p:nvSpPr>
        <p:spPr bwMode="auto">
          <a:xfrm>
            <a:off x="6779293" y="2001253"/>
            <a:ext cx="1981200" cy="584200"/>
          </a:xfrm>
          <a:prstGeom prst="rect">
            <a:avLst/>
          </a:prstGeom>
          <a:gradFill rotWithShape="0">
            <a:gsLst>
              <a:gs pos="0">
                <a:srgbClr val="FFFFDA"/>
              </a:gs>
              <a:gs pos="100000">
                <a:srgbClr val="FFFF99"/>
              </a:gs>
            </a:gsLst>
            <a:lin ang="5400000" scaled="1"/>
          </a:gradFill>
          <a:ln w="38100">
            <a:solidFill>
              <a:srgbClr val="A5002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50000"/>
              </a:spcBef>
              <a:spcAft>
                <a:spcPct val="0"/>
              </a:spcAft>
              <a:buFontTx/>
              <a:buNone/>
            </a:pPr>
            <a:r>
              <a:rPr lang="en-US" altLang="en-US">
                <a:solidFill>
                  <a:srgbClr val="000099"/>
                </a:solidFill>
                <a:cs typeface="Calibri" panose="020F0502020204030204" pitchFamily="34" charset="0"/>
              </a:rPr>
              <a:t>Collective</a:t>
            </a:r>
          </a:p>
        </p:txBody>
      </p:sp>
      <p:sp>
        <p:nvSpPr>
          <p:cNvPr id="7" name="Line 8"/>
          <p:cNvSpPr>
            <a:spLocks noChangeShapeType="1"/>
          </p:cNvSpPr>
          <p:nvPr/>
        </p:nvSpPr>
        <p:spPr bwMode="auto">
          <a:xfrm>
            <a:off x="6688806" y="1551991"/>
            <a:ext cx="438150" cy="414337"/>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8" name="Text Box 10"/>
          <p:cNvSpPr txBox="1">
            <a:spLocks noChangeArrowheads="1"/>
          </p:cNvSpPr>
          <p:nvPr/>
        </p:nvSpPr>
        <p:spPr bwMode="auto">
          <a:xfrm>
            <a:off x="6622131" y="2718803"/>
            <a:ext cx="20986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0"/>
              </a:spcBef>
              <a:spcAft>
                <a:spcPct val="0"/>
              </a:spcAft>
              <a:buFontTx/>
              <a:buNone/>
            </a:pPr>
            <a:r>
              <a:rPr lang="en-US" altLang="en-US" sz="1800">
                <a:solidFill>
                  <a:srgbClr val="000099"/>
                </a:solidFill>
                <a:cs typeface="Calibri" panose="020F0502020204030204" pitchFamily="34" charset="0"/>
              </a:rPr>
              <a:t>Compulsory conciliation by Ministry of Labour</a:t>
            </a:r>
            <a:endParaRPr lang="en-US" altLang="en-US" sz="1600">
              <a:solidFill>
                <a:srgbClr val="000099"/>
              </a:solidFill>
              <a:cs typeface="Calibri" panose="020F0502020204030204" pitchFamily="34" charset="0"/>
            </a:endParaRPr>
          </a:p>
          <a:p>
            <a:pPr algn="ctr" fontAlgn="base" latinLnBrk="0">
              <a:spcBef>
                <a:spcPct val="0"/>
              </a:spcBef>
              <a:spcAft>
                <a:spcPct val="0"/>
              </a:spcAft>
              <a:buFontTx/>
              <a:buNone/>
            </a:pPr>
            <a:endParaRPr lang="en-US" altLang="en-US" sz="2000">
              <a:solidFill>
                <a:srgbClr val="000099"/>
              </a:solidFill>
              <a:cs typeface="Calibri" panose="020F0502020204030204" pitchFamily="34" charset="0"/>
            </a:endParaRPr>
          </a:p>
        </p:txBody>
      </p:sp>
      <p:sp>
        <p:nvSpPr>
          <p:cNvPr id="9" name="Text Box 12"/>
          <p:cNvSpPr txBox="1">
            <a:spLocks noChangeArrowheads="1"/>
          </p:cNvSpPr>
          <p:nvPr/>
        </p:nvSpPr>
        <p:spPr bwMode="auto">
          <a:xfrm>
            <a:off x="5912518" y="3731628"/>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lnSpc>
                <a:spcPct val="80000"/>
              </a:lnSpc>
              <a:spcBef>
                <a:spcPct val="50000"/>
              </a:spcBef>
              <a:spcAft>
                <a:spcPct val="0"/>
              </a:spcAft>
              <a:buFontTx/>
              <a:buNone/>
            </a:pPr>
            <a:r>
              <a:rPr lang="en-US" altLang="en-US" sz="2000">
                <a:solidFill>
                  <a:srgbClr val="000099"/>
                </a:solidFill>
                <a:cs typeface="Calibri" panose="020F0502020204030204" pitchFamily="34" charset="0"/>
              </a:rPr>
              <a:t>Compulsory resolution by Arbitration Council</a:t>
            </a:r>
            <a:endParaRPr lang="en-US" altLang="en-US" sz="1600">
              <a:solidFill>
                <a:srgbClr val="000099"/>
              </a:solidFill>
              <a:cs typeface="Calibri" panose="020F0502020204030204" pitchFamily="34" charset="0"/>
            </a:endParaRPr>
          </a:p>
        </p:txBody>
      </p:sp>
      <p:sp>
        <p:nvSpPr>
          <p:cNvPr id="10" name="Text Box 13"/>
          <p:cNvSpPr txBox="1">
            <a:spLocks noChangeArrowheads="1"/>
          </p:cNvSpPr>
          <p:nvPr/>
        </p:nvSpPr>
        <p:spPr bwMode="auto">
          <a:xfrm>
            <a:off x="4853656" y="4768266"/>
            <a:ext cx="2054225" cy="523875"/>
          </a:xfrm>
          <a:prstGeom prst="rect">
            <a:avLst/>
          </a:prstGeom>
          <a:gradFill rotWithShape="0">
            <a:gsLst>
              <a:gs pos="0">
                <a:srgbClr val="FFFF99"/>
              </a:gs>
              <a:gs pos="100000">
                <a:srgbClr val="FFFFF5"/>
              </a:gs>
            </a:gsLst>
            <a:lin ang="5400000" scaled="1"/>
          </a:gradFill>
          <a:ln w="38100">
            <a:solidFill>
              <a:srgbClr val="A5002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50000"/>
              </a:spcBef>
              <a:spcAft>
                <a:spcPct val="0"/>
              </a:spcAft>
              <a:buFontTx/>
              <a:buNone/>
            </a:pPr>
            <a:r>
              <a:rPr lang="en-US" altLang="en-US" sz="2800">
                <a:solidFill>
                  <a:srgbClr val="000099"/>
                </a:solidFill>
                <a:cs typeface="Calibri" panose="020F0502020204030204" pitchFamily="34" charset="0"/>
              </a:rPr>
              <a:t>Rights</a:t>
            </a:r>
          </a:p>
        </p:txBody>
      </p:sp>
      <p:sp>
        <p:nvSpPr>
          <p:cNvPr id="11" name="Text Box 14"/>
          <p:cNvSpPr txBox="1">
            <a:spLocks noChangeArrowheads="1"/>
          </p:cNvSpPr>
          <p:nvPr/>
        </p:nvSpPr>
        <p:spPr bwMode="auto">
          <a:xfrm>
            <a:off x="7701631" y="4779378"/>
            <a:ext cx="1625600" cy="461963"/>
          </a:xfrm>
          <a:prstGeom prst="rect">
            <a:avLst/>
          </a:prstGeom>
          <a:gradFill rotWithShape="0">
            <a:gsLst>
              <a:gs pos="0">
                <a:srgbClr val="FFFF99"/>
              </a:gs>
              <a:gs pos="100000">
                <a:srgbClr val="FFFFF5"/>
              </a:gs>
            </a:gsLst>
            <a:lin ang="5400000" scaled="1"/>
          </a:gradFill>
          <a:ln w="38100">
            <a:solidFill>
              <a:srgbClr val="A5002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50000"/>
              </a:spcBef>
              <a:spcAft>
                <a:spcPct val="0"/>
              </a:spcAft>
              <a:buFontTx/>
              <a:buNone/>
            </a:pPr>
            <a:r>
              <a:rPr lang="en-US" altLang="en-US" sz="2400">
                <a:solidFill>
                  <a:srgbClr val="000099"/>
                </a:solidFill>
                <a:cs typeface="Calibri" panose="020F0502020204030204" pitchFamily="34" charset="0"/>
              </a:rPr>
              <a:t>Interest</a:t>
            </a:r>
          </a:p>
        </p:txBody>
      </p:sp>
      <p:sp>
        <p:nvSpPr>
          <p:cNvPr id="12" name="Line 21"/>
          <p:cNvSpPr>
            <a:spLocks noChangeShapeType="1"/>
          </p:cNvSpPr>
          <p:nvPr/>
        </p:nvSpPr>
        <p:spPr bwMode="auto">
          <a:xfrm>
            <a:off x="6083968" y="5292141"/>
            <a:ext cx="0" cy="285750"/>
          </a:xfrm>
          <a:prstGeom prst="line">
            <a:avLst/>
          </a:prstGeom>
          <a:noFill/>
          <a:ln w="38100">
            <a:solidFill>
              <a:srgbClr val="A50021"/>
            </a:solidFill>
            <a:prstDash val="dash"/>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13" name="Line 22"/>
          <p:cNvSpPr>
            <a:spLocks noChangeShapeType="1"/>
          </p:cNvSpPr>
          <p:nvPr/>
        </p:nvSpPr>
        <p:spPr bwMode="auto">
          <a:xfrm>
            <a:off x="8589043" y="5241341"/>
            <a:ext cx="0" cy="285750"/>
          </a:xfrm>
          <a:prstGeom prst="line">
            <a:avLst/>
          </a:prstGeom>
          <a:noFill/>
          <a:ln w="38100">
            <a:solidFill>
              <a:srgbClr val="A50021"/>
            </a:solidFill>
            <a:prstDash val="dash"/>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14" name="Text Box 23"/>
          <p:cNvSpPr txBox="1">
            <a:spLocks noChangeArrowheads="1"/>
          </p:cNvSpPr>
          <p:nvPr/>
        </p:nvSpPr>
        <p:spPr bwMode="auto">
          <a:xfrm>
            <a:off x="5613613" y="5582653"/>
            <a:ext cx="881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0"/>
              </a:spcBef>
              <a:spcAft>
                <a:spcPct val="0"/>
              </a:spcAft>
              <a:buFontTx/>
              <a:buNone/>
            </a:pPr>
            <a:r>
              <a:rPr lang="en-US" altLang="en-US" sz="2400">
                <a:solidFill>
                  <a:srgbClr val="000099"/>
                </a:solidFill>
                <a:cs typeface="Calibri" panose="020F0502020204030204" pitchFamily="34" charset="0"/>
              </a:rPr>
              <a:t>Court</a:t>
            </a:r>
          </a:p>
        </p:txBody>
      </p:sp>
      <p:sp>
        <p:nvSpPr>
          <p:cNvPr id="15" name="Line 26"/>
          <p:cNvSpPr>
            <a:spLocks noChangeShapeType="1"/>
          </p:cNvSpPr>
          <p:nvPr/>
        </p:nvSpPr>
        <p:spPr bwMode="auto">
          <a:xfrm flipH="1">
            <a:off x="3664618" y="3944353"/>
            <a:ext cx="0" cy="762000"/>
          </a:xfrm>
          <a:prstGeom prst="line">
            <a:avLst/>
          </a:prstGeom>
          <a:noFill/>
          <a:ln w="38100">
            <a:solidFill>
              <a:srgbClr val="A50021"/>
            </a:solidFill>
            <a:prstDash val="dash"/>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16" name="Text Box 25"/>
          <p:cNvSpPr txBox="1">
            <a:spLocks noChangeArrowheads="1"/>
          </p:cNvSpPr>
          <p:nvPr/>
        </p:nvSpPr>
        <p:spPr bwMode="auto">
          <a:xfrm>
            <a:off x="2066006" y="2710866"/>
            <a:ext cx="31559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0"/>
              </a:spcBef>
              <a:spcAft>
                <a:spcPct val="0"/>
              </a:spcAft>
              <a:buFontTx/>
              <a:buNone/>
            </a:pPr>
            <a:r>
              <a:rPr lang="en-US" altLang="en-US" sz="2800" dirty="0">
                <a:solidFill>
                  <a:srgbClr val="000099"/>
                </a:solidFill>
                <a:cs typeface="Calibri" panose="020F0502020204030204" pitchFamily="34" charset="0"/>
              </a:rPr>
              <a:t>Voluntary conciliation by Ministry of Labor</a:t>
            </a:r>
          </a:p>
        </p:txBody>
      </p:sp>
      <p:sp>
        <p:nvSpPr>
          <p:cNvPr id="17" name="Text Box 28"/>
          <p:cNvSpPr txBox="1">
            <a:spLocks noChangeArrowheads="1"/>
          </p:cNvSpPr>
          <p:nvPr/>
        </p:nvSpPr>
        <p:spPr bwMode="auto">
          <a:xfrm>
            <a:off x="1611981" y="1958391"/>
            <a:ext cx="2290762" cy="584200"/>
          </a:xfrm>
          <a:prstGeom prst="rect">
            <a:avLst/>
          </a:prstGeom>
          <a:gradFill rotWithShape="0">
            <a:gsLst>
              <a:gs pos="0">
                <a:srgbClr val="FFFFDA"/>
              </a:gs>
              <a:gs pos="100000">
                <a:srgbClr val="FFFF99"/>
              </a:gs>
            </a:gsLst>
            <a:lin ang="5400000" scaled="1"/>
          </a:gradFill>
          <a:ln w="38100">
            <a:solidFill>
              <a:srgbClr val="A5002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50000"/>
              </a:spcBef>
              <a:spcAft>
                <a:spcPct val="0"/>
              </a:spcAft>
              <a:buFontTx/>
              <a:buNone/>
            </a:pPr>
            <a:r>
              <a:rPr lang="en-US" altLang="en-US">
                <a:solidFill>
                  <a:srgbClr val="000099"/>
                </a:solidFill>
                <a:cs typeface="Calibri" panose="020F0502020204030204" pitchFamily="34" charset="0"/>
              </a:rPr>
              <a:t>Individual</a:t>
            </a:r>
            <a:endParaRPr lang="en-US" altLang="en-US" sz="4400">
              <a:solidFill>
                <a:srgbClr val="000099"/>
              </a:solidFill>
              <a:cs typeface="Calibri" panose="020F0502020204030204" pitchFamily="34" charset="0"/>
            </a:endParaRPr>
          </a:p>
        </p:txBody>
      </p:sp>
      <p:sp>
        <p:nvSpPr>
          <p:cNvPr id="18" name="Text Box 29"/>
          <p:cNvSpPr txBox="1">
            <a:spLocks noChangeArrowheads="1"/>
          </p:cNvSpPr>
          <p:nvPr/>
        </p:nvSpPr>
        <p:spPr bwMode="auto">
          <a:xfrm>
            <a:off x="3099241" y="4663491"/>
            <a:ext cx="9989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0"/>
              </a:spcBef>
              <a:spcAft>
                <a:spcPct val="0"/>
              </a:spcAft>
              <a:buFontTx/>
              <a:buNone/>
            </a:pPr>
            <a:r>
              <a:rPr lang="en-US" altLang="en-US" sz="2800">
                <a:solidFill>
                  <a:srgbClr val="000099"/>
                </a:solidFill>
                <a:cs typeface="Calibri" panose="020F0502020204030204" pitchFamily="34" charset="0"/>
              </a:rPr>
              <a:t>Court</a:t>
            </a:r>
          </a:p>
        </p:txBody>
      </p:sp>
      <p:sp>
        <p:nvSpPr>
          <p:cNvPr id="19" name="Line 30"/>
          <p:cNvSpPr>
            <a:spLocks noChangeShapeType="1"/>
          </p:cNvSpPr>
          <p:nvPr/>
        </p:nvSpPr>
        <p:spPr bwMode="auto">
          <a:xfrm rot="5375963">
            <a:off x="3608262" y="1460709"/>
            <a:ext cx="457200" cy="452438"/>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20" name="Line 32"/>
          <p:cNvSpPr>
            <a:spLocks noChangeShapeType="1"/>
          </p:cNvSpPr>
          <p:nvPr/>
        </p:nvSpPr>
        <p:spPr bwMode="auto">
          <a:xfrm>
            <a:off x="6939631" y="5292141"/>
            <a:ext cx="914400" cy="381000"/>
          </a:xfrm>
          <a:prstGeom prst="line">
            <a:avLst/>
          </a:prstGeom>
          <a:noFill/>
          <a:ln w="38100">
            <a:solidFill>
              <a:srgbClr val="A50021"/>
            </a:solidFill>
            <a:prstDash val="dash"/>
            <a:miter lim="800000"/>
            <a:headEnd/>
            <a:tailEnd/>
          </a:ln>
          <a:extLst>
            <a:ext uri="{909E8E84-426E-40DD-AFC4-6F175D3DCCD1}">
              <a14:hiddenFill xmlns:a14="http://schemas.microsoft.com/office/drawing/2010/main">
                <a:noFill/>
              </a14:hiddenFill>
            </a:ext>
          </a:extLst>
        </p:spPr>
        <p:txBody>
          <a:bodyPr wrap="none"/>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21" name="Text Box 33"/>
          <p:cNvSpPr txBox="1">
            <a:spLocks noChangeArrowheads="1"/>
          </p:cNvSpPr>
          <p:nvPr/>
        </p:nvSpPr>
        <p:spPr bwMode="auto">
          <a:xfrm>
            <a:off x="7769893" y="5530266"/>
            <a:ext cx="1816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lnSpc>
                <a:spcPct val="90000"/>
              </a:lnSpc>
              <a:spcBef>
                <a:spcPct val="0"/>
              </a:spcBef>
              <a:spcAft>
                <a:spcPct val="0"/>
              </a:spcAft>
              <a:buFontTx/>
              <a:buNone/>
            </a:pPr>
            <a:r>
              <a:rPr lang="en-US" altLang="en-US" sz="1800" dirty="0">
                <a:solidFill>
                  <a:srgbClr val="000099"/>
                </a:solidFill>
                <a:cs typeface="Calibri" panose="020F0502020204030204" pitchFamily="34" charset="0"/>
              </a:rPr>
              <a:t>Strike/ Lockout</a:t>
            </a:r>
          </a:p>
        </p:txBody>
      </p:sp>
      <p:sp>
        <p:nvSpPr>
          <p:cNvPr id="22" name="Text Box 34"/>
          <p:cNvSpPr txBox="1">
            <a:spLocks noChangeArrowheads="1"/>
          </p:cNvSpPr>
          <p:nvPr/>
        </p:nvSpPr>
        <p:spPr bwMode="auto">
          <a:xfrm>
            <a:off x="9179593" y="1696453"/>
            <a:ext cx="533400" cy="3059113"/>
          </a:xfrm>
          <a:prstGeom prst="rect">
            <a:avLst/>
          </a:prstGeom>
          <a:gradFill rotWithShape="0">
            <a:gsLst>
              <a:gs pos="0">
                <a:srgbClr val="FFFFDA"/>
              </a:gs>
              <a:gs pos="50000">
                <a:srgbClr val="FFFF99"/>
              </a:gs>
              <a:gs pos="100000">
                <a:srgbClr val="FFFFDA"/>
              </a:gs>
            </a:gsLst>
            <a:lin ang="5400000" scaled="1"/>
          </a:gradFill>
          <a:ln w="38100">
            <a:solidFill>
              <a:srgbClr val="A50021"/>
            </a:solidFill>
            <a:prstDash val="sysDot"/>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50000"/>
              </a:spcBef>
              <a:spcAft>
                <a:spcPct val="0"/>
              </a:spcAft>
              <a:buFontTx/>
              <a:buNone/>
            </a:pPr>
            <a:r>
              <a:rPr lang="en-US" altLang="en-US" sz="1200">
                <a:solidFill>
                  <a:srgbClr val="000099"/>
                </a:solidFill>
                <a:cs typeface="Calibri" panose="020F0502020204030204" pitchFamily="34" charset="0"/>
              </a:rPr>
              <a:t>C</a:t>
            </a:r>
          </a:p>
          <a:p>
            <a:pPr algn="ctr" fontAlgn="base" latinLnBrk="0">
              <a:spcBef>
                <a:spcPct val="50000"/>
              </a:spcBef>
              <a:spcAft>
                <a:spcPct val="0"/>
              </a:spcAft>
              <a:buFontTx/>
              <a:buNone/>
            </a:pPr>
            <a:r>
              <a:rPr lang="en-US" altLang="en-US" sz="1200">
                <a:solidFill>
                  <a:srgbClr val="000099"/>
                </a:solidFill>
                <a:cs typeface="Calibri" panose="020F0502020204030204" pitchFamily="34" charset="0"/>
              </a:rPr>
              <a:t>O</a:t>
            </a:r>
          </a:p>
          <a:p>
            <a:pPr algn="ctr" fontAlgn="base" latinLnBrk="0">
              <a:spcBef>
                <a:spcPct val="50000"/>
              </a:spcBef>
              <a:spcAft>
                <a:spcPct val="0"/>
              </a:spcAft>
              <a:buFontTx/>
              <a:buNone/>
            </a:pPr>
            <a:r>
              <a:rPr lang="en-US" altLang="en-US" sz="1200">
                <a:solidFill>
                  <a:srgbClr val="000099"/>
                </a:solidFill>
                <a:cs typeface="Calibri" panose="020F0502020204030204" pitchFamily="34" charset="0"/>
              </a:rPr>
              <a:t>O</a:t>
            </a:r>
          </a:p>
          <a:p>
            <a:pPr algn="ctr" fontAlgn="base" latinLnBrk="0">
              <a:spcBef>
                <a:spcPct val="50000"/>
              </a:spcBef>
              <a:spcAft>
                <a:spcPct val="0"/>
              </a:spcAft>
              <a:buFontTx/>
              <a:buNone/>
            </a:pPr>
            <a:r>
              <a:rPr lang="en-US" altLang="en-US" sz="1200">
                <a:solidFill>
                  <a:srgbClr val="000099"/>
                </a:solidFill>
                <a:cs typeface="Calibri" panose="020F0502020204030204" pitchFamily="34" charset="0"/>
              </a:rPr>
              <a:t>L</a:t>
            </a:r>
          </a:p>
          <a:p>
            <a:pPr algn="ctr" fontAlgn="base" latinLnBrk="0">
              <a:spcBef>
                <a:spcPct val="50000"/>
              </a:spcBef>
              <a:spcAft>
                <a:spcPct val="0"/>
              </a:spcAft>
              <a:buFontTx/>
              <a:buNone/>
            </a:pPr>
            <a:r>
              <a:rPr lang="en-US" altLang="en-US" sz="1200">
                <a:solidFill>
                  <a:srgbClr val="000099"/>
                </a:solidFill>
                <a:cs typeface="Calibri" panose="020F0502020204030204" pitchFamily="34" charset="0"/>
              </a:rPr>
              <a:t>I</a:t>
            </a:r>
          </a:p>
          <a:p>
            <a:pPr algn="ctr" fontAlgn="base" latinLnBrk="0">
              <a:spcBef>
                <a:spcPct val="50000"/>
              </a:spcBef>
              <a:spcAft>
                <a:spcPct val="0"/>
              </a:spcAft>
              <a:buFontTx/>
              <a:buNone/>
            </a:pPr>
            <a:r>
              <a:rPr lang="en-US" altLang="en-US" sz="1200">
                <a:solidFill>
                  <a:srgbClr val="000099"/>
                </a:solidFill>
                <a:cs typeface="Calibri" panose="020F0502020204030204" pitchFamily="34" charset="0"/>
              </a:rPr>
              <a:t>N</a:t>
            </a:r>
          </a:p>
          <a:p>
            <a:pPr algn="ctr" fontAlgn="base" latinLnBrk="0">
              <a:spcBef>
                <a:spcPct val="50000"/>
              </a:spcBef>
              <a:spcAft>
                <a:spcPct val="0"/>
              </a:spcAft>
              <a:buFontTx/>
              <a:buNone/>
            </a:pPr>
            <a:r>
              <a:rPr lang="en-US" altLang="en-US" sz="1200">
                <a:solidFill>
                  <a:srgbClr val="000099"/>
                </a:solidFill>
                <a:cs typeface="Calibri" panose="020F0502020204030204" pitchFamily="34" charset="0"/>
              </a:rPr>
              <a:t>G</a:t>
            </a:r>
          </a:p>
          <a:p>
            <a:pPr algn="ctr" fontAlgn="base" latinLnBrk="0">
              <a:spcBef>
                <a:spcPct val="50000"/>
              </a:spcBef>
              <a:spcAft>
                <a:spcPct val="0"/>
              </a:spcAft>
              <a:buFontTx/>
              <a:buNone/>
            </a:pPr>
            <a:r>
              <a:rPr lang="en-US" altLang="en-US" sz="1200">
                <a:solidFill>
                  <a:srgbClr val="000099"/>
                </a:solidFill>
                <a:cs typeface="Calibri" panose="020F0502020204030204" pitchFamily="34" charset="0"/>
              </a:rPr>
              <a:t>-</a:t>
            </a:r>
          </a:p>
          <a:p>
            <a:pPr algn="ctr" fontAlgn="base" latinLnBrk="0">
              <a:spcBef>
                <a:spcPct val="50000"/>
              </a:spcBef>
              <a:spcAft>
                <a:spcPct val="0"/>
              </a:spcAft>
              <a:buFontTx/>
              <a:buNone/>
            </a:pPr>
            <a:r>
              <a:rPr lang="en-US" altLang="en-US" sz="1200">
                <a:solidFill>
                  <a:srgbClr val="000099"/>
                </a:solidFill>
                <a:cs typeface="Calibri" panose="020F0502020204030204" pitchFamily="34" charset="0"/>
              </a:rPr>
              <a:t>O</a:t>
            </a:r>
          </a:p>
          <a:p>
            <a:pPr algn="ctr" fontAlgn="base" latinLnBrk="0">
              <a:spcBef>
                <a:spcPct val="50000"/>
              </a:spcBef>
              <a:spcAft>
                <a:spcPct val="0"/>
              </a:spcAft>
              <a:buFontTx/>
              <a:buNone/>
            </a:pPr>
            <a:r>
              <a:rPr lang="en-US" altLang="en-US" sz="1200">
                <a:solidFill>
                  <a:srgbClr val="000099"/>
                </a:solidFill>
                <a:cs typeface="Calibri" panose="020F0502020204030204" pitchFamily="34" charset="0"/>
              </a:rPr>
              <a:t>F</a:t>
            </a:r>
          </a:p>
          <a:p>
            <a:pPr algn="ctr" fontAlgn="base" latinLnBrk="0">
              <a:spcBef>
                <a:spcPct val="50000"/>
              </a:spcBef>
              <a:spcAft>
                <a:spcPct val="0"/>
              </a:spcAft>
              <a:buFontTx/>
              <a:buNone/>
            </a:pPr>
            <a:r>
              <a:rPr lang="en-US" altLang="en-US" sz="1200">
                <a:solidFill>
                  <a:srgbClr val="000099"/>
                </a:solidFill>
                <a:cs typeface="Calibri" panose="020F0502020204030204" pitchFamily="34" charset="0"/>
              </a:rPr>
              <a:t>F</a:t>
            </a:r>
          </a:p>
        </p:txBody>
      </p:sp>
      <p:sp>
        <p:nvSpPr>
          <p:cNvPr id="23" name="Line 11"/>
          <p:cNvSpPr>
            <a:spLocks noChangeShapeType="1"/>
          </p:cNvSpPr>
          <p:nvPr/>
        </p:nvSpPr>
        <p:spPr bwMode="auto">
          <a:xfrm>
            <a:off x="3591593" y="2542591"/>
            <a:ext cx="7938" cy="33655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grpSp>
        <p:nvGrpSpPr>
          <p:cNvPr id="24" name="Group 15"/>
          <p:cNvGrpSpPr>
            <a:grpSpLocks/>
          </p:cNvGrpSpPr>
          <p:nvPr/>
        </p:nvGrpSpPr>
        <p:grpSpPr bwMode="auto">
          <a:xfrm>
            <a:off x="6531643" y="4482516"/>
            <a:ext cx="2438400" cy="342900"/>
            <a:chOff x="2304" y="3984"/>
            <a:chExt cx="1152" cy="288"/>
          </a:xfrm>
        </p:grpSpPr>
        <p:sp>
          <p:nvSpPr>
            <p:cNvPr id="25" name="Line 16"/>
            <p:cNvSpPr>
              <a:spLocks noChangeShapeType="1"/>
            </p:cNvSpPr>
            <p:nvPr/>
          </p:nvSpPr>
          <p:spPr bwMode="auto">
            <a:xfrm>
              <a:off x="2880" y="3984"/>
              <a:ext cx="0" cy="88"/>
            </a:xfrm>
            <a:prstGeom prst="line">
              <a:avLst/>
            </a:prstGeom>
            <a:noFill/>
            <a:ln w="38100">
              <a:solidFill>
                <a:srgbClr val="A50021"/>
              </a:solidFill>
              <a:prstDash val="dash"/>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26" name="Line 17"/>
            <p:cNvSpPr>
              <a:spLocks noChangeShapeType="1"/>
            </p:cNvSpPr>
            <p:nvPr/>
          </p:nvSpPr>
          <p:spPr bwMode="auto">
            <a:xfrm>
              <a:off x="2880" y="4072"/>
              <a:ext cx="576" cy="0"/>
            </a:xfrm>
            <a:prstGeom prst="line">
              <a:avLst/>
            </a:prstGeom>
            <a:noFill/>
            <a:ln w="38100">
              <a:solidFill>
                <a:srgbClr val="A50021"/>
              </a:solidFill>
              <a:prstDash val="dash"/>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27" name="Line 18"/>
            <p:cNvSpPr>
              <a:spLocks noChangeShapeType="1"/>
            </p:cNvSpPr>
            <p:nvPr/>
          </p:nvSpPr>
          <p:spPr bwMode="auto">
            <a:xfrm flipH="1">
              <a:off x="2304" y="4072"/>
              <a:ext cx="576" cy="0"/>
            </a:xfrm>
            <a:prstGeom prst="line">
              <a:avLst/>
            </a:prstGeom>
            <a:noFill/>
            <a:ln w="38100">
              <a:solidFill>
                <a:srgbClr val="A50021"/>
              </a:solidFill>
              <a:prstDash val="dash"/>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28" name="Line 19"/>
            <p:cNvSpPr>
              <a:spLocks noChangeShapeType="1"/>
            </p:cNvSpPr>
            <p:nvPr/>
          </p:nvSpPr>
          <p:spPr bwMode="auto">
            <a:xfrm>
              <a:off x="2304" y="4072"/>
              <a:ext cx="0" cy="192"/>
            </a:xfrm>
            <a:prstGeom prst="line">
              <a:avLst/>
            </a:prstGeom>
            <a:noFill/>
            <a:ln w="38100">
              <a:solidFill>
                <a:srgbClr val="A50021"/>
              </a:solidFill>
              <a:prstDash val="dash"/>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29" name="Line 20"/>
            <p:cNvSpPr>
              <a:spLocks noChangeShapeType="1"/>
            </p:cNvSpPr>
            <p:nvPr/>
          </p:nvSpPr>
          <p:spPr bwMode="auto">
            <a:xfrm>
              <a:off x="3456" y="4080"/>
              <a:ext cx="0" cy="192"/>
            </a:xfrm>
            <a:prstGeom prst="line">
              <a:avLst/>
            </a:prstGeom>
            <a:noFill/>
            <a:ln w="38100">
              <a:solidFill>
                <a:srgbClr val="A50021"/>
              </a:solidFill>
              <a:prstDash val="dash"/>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grpSp>
      <p:sp>
        <p:nvSpPr>
          <p:cNvPr id="30" name="Line 31"/>
          <p:cNvSpPr>
            <a:spLocks noChangeShapeType="1"/>
          </p:cNvSpPr>
          <p:nvPr/>
        </p:nvSpPr>
        <p:spPr bwMode="auto">
          <a:xfrm>
            <a:off x="7741318" y="4238041"/>
            <a:ext cx="0" cy="285750"/>
          </a:xfrm>
          <a:prstGeom prst="line">
            <a:avLst/>
          </a:prstGeom>
          <a:noFill/>
          <a:ln w="38100">
            <a:solidFill>
              <a:srgbClr val="A50021"/>
            </a:solidFill>
            <a:prstDash val="dash"/>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31" name="Line 11"/>
          <p:cNvSpPr>
            <a:spLocks noChangeShapeType="1"/>
          </p:cNvSpPr>
          <p:nvPr/>
        </p:nvSpPr>
        <p:spPr bwMode="auto">
          <a:xfrm>
            <a:off x="7696868" y="3583991"/>
            <a:ext cx="7938" cy="255587"/>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32" name="Line 11"/>
          <p:cNvSpPr>
            <a:spLocks noChangeShapeType="1"/>
          </p:cNvSpPr>
          <p:nvPr/>
        </p:nvSpPr>
        <p:spPr bwMode="auto">
          <a:xfrm>
            <a:off x="7663531" y="2574341"/>
            <a:ext cx="7937" cy="255587"/>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grpSp>
        <p:nvGrpSpPr>
          <p:cNvPr id="34" name="Group 33">
            <a:extLst>
              <a:ext uri="{FF2B5EF4-FFF2-40B4-BE49-F238E27FC236}">
                <a16:creationId xmlns:a16="http://schemas.microsoft.com/office/drawing/2014/main" id="{F272DC9C-C46F-EF4C-80EB-D65AB3AB50FD}"/>
              </a:ext>
            </a:extLst>
          </p:cNvPr>
          <p:cNvGrpSpPr/>
          <p:nvPr/>
        </p:nvGrpSpPr>
        <p:grpSpPr>
          <a:xfrm>
            <a:off x="0" y="97008"/>
            <a:ext cx="10432535" cy="738000"/>
            <a:chOff x="609600" y="31195"/>
            <a:chExt cx="10432535" cy="738000"/>
          </a:xfrm>
        </p:grpSpPr>
        <p:sp>
          <p:nvSpPr>
            <p:cNvPr id="35" name="Rounded Rectangle 34">
              <a:extLst>
                <a:ext uri="{FF2B5EF4-FFF2-40B4-BE49-F238E27FC236}">
                  <a16:creationId xmlns:a16="http://schemas.microsoft.com/office/drawing/2014/main" id="{69523557-0299-9147-82DD-A6B04BA16A81}"/>
                </a:ext>
              </a:extLst>
            </p:cNvPr>
            <p:cNvSpPr/>
            <p:nvPr/>
          </p:nvSpPr>
          <p:spPr>
            <a:xfrm>
              <a:off x="609600" y="31195"/>
              <a:ext cx="10432535" cy="738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a:extLst>
                <a:ext uri="{FF2B5EF4-FFF2-40B4-BE49-F238E27FC236}">
                  <a16:creationId xmlns:a16="http://schemas.microsoft.com/office/drawing/2014/main" id="{C723D113-98E8-774A-89DA-03183FB75340}"/>
                </a:ext>
              </a:extLst>
            </p:cNvPr>
            <p:cNvSpPr txBox="1"/>
            <p:nvPr/>
          </p:nvSpPr>
          <p:spPr>
            <a:xfrm>
              <a:off x="645626" y="67221"/>
              <a:ext cx="10360483" cy="665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2580" tIns="0" rIns="322580" bIns="0" numCol="1" spcCol="1270" anchor="ctr" anchorCtr="0">
              <a:noAutofit/>
            </a:bodyPr>
            <a:lstStyle/>
            <a:p>
              <a:pPr marL="0" lvl="0" indent="0" algn="ctr" defTabSz="1111250">
                <a:lnSpc>
                  <a:spcPct val="90000"/>
                </a:lnSpc>
                <a:spcBef>
                  <a:spcPct val="0"/>
                </a:spcBef>
                <a:spcAft>
                  <a:spcPct val="35000"/>
                </a:spcAft>
                <a:buNone/>
              </a:pPr>
              <a:r>
                <a:rPr lang="en-US" sz="2500" dirty="0"/>
                <a:t>Summary of Labor Dispute Resolution Procedures</a:t>
              </a:r>
              <a:endParaRPr lang="en-US" sz="2500" kern="1200" dirty="0"/>
            </a:p>
          </p:txBody>
        </p:sp>
      </p:grpSp>
    </p:spTree>
    <p:extLst>
      <p:ext uri="{BB962C8B-B14F-4D97-AF65-F5344CB8AC3E}">
        <p14:creationId xmlns:p14="http://schemas.microsoft.com/office/powerpoint/2010/main" val="2961270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274012"/>
            <a:ext cx="11938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2060"/>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defTabSz="914400">
              <a:defRPr/>
            </a:pPr>
            <a:r>
              <a:rPr lang="en-US" altLang="en-US" sz="3200" b="1" dirty="0">
                <a:solidFill>
                  <a:srgbClr val="000066"/>
                </a:solidFill>
                <a:latin typeface="Calibri"/>
                <a:cs typeface="Arial" panose="020B0604020202020204" pitchFamily="34" charset="0"/>
              </a:rPr>
              <a:t>Arbitration Council Procedures </a:t>
            </a:r>
            <a:endParaRPr lang="en-US" altLang="en-US" sz="3200" dirty="0">
              <a:latin typeface="Calibri"/>
            </a:endParaRPr>
          </a:p>
        </p:txBody>
      </p:sp>
      <p:sp>
        <p:nvSpPr>
          <p:cNvPr id="7" name="Slide Number Placeholder 4"/>
          <p:cNvSpPr txBox="1">
            <a:spLocks/>
          </p:cNvSpPr>
          <p:nvPr/>
        </p:nvSpPr>
        <p:spPr bwMode="auto">
          <a:xfrm>
            <a:off x="9630480" y="629460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08D9F1-0023-4DE8-8063-AF9D121441E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3" name="Diagram 2">
            <a:extLst>
              <a:ext uri="{FF2B5EF4-FFF2-40B4-BE49-F238E27FC236}">
                <a16:creationId xmlns:a16="http://schemas.microsoft.com/office/drawing/2014/main" id="{B51B415E-37F8-594C-8992-A7532118D08E}"/>
              </a:ext>
            </a:extLst>
          </p:cNvPr>
          <p:cNvGraphicFramePr/>
          <p:nvPr>
            <p:extLst>
              <p:ext uri="{D42A27DB-BD31-4B8C-83A1-F6EECF244321}">
                <p14:modId xmlns:p14="http://schemas.microsoft.com/office/powerpoint/2010/main" val="887494542"/>
              </p:ext>
            </p:extLst>
          </p:nvPr>
        </p:nvGraphicFramePr>
        <p:xfrm>
          <a:off x="0" y="929194"/>
          <a:ext cx="12192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5BF8D78B-462E-DF4E-84B8-B41F481A1D71}"/>
              </a:ext>
            </a:extLst>
          </p:cNvPr>
          <p:cNvGrpSpPr/>
          <p:nvPr/>
        </p:nvGrpSpPr>
        <p:grpSpPr>
          <a:xfrm>
            <a:off x="0" y="0"/>
            <a:ext cx="10432535" cy="738000"/>
            <a:chOff x="609600" y="31195"/>
            <a:chExt cx="10432535" cy="738000"/>
          </a:xfrm>
        </p:grpSpPr>
        <p:sp>
          <p:nvSpPr>
            <p:cNvPr id="9" name="Rounded Rectangle 8">
              <a:extLst>
                <a:ext uri="{FF2B5EF4-FFF2-40B4-BE49-F238E27FC236}">
                  <a16:creationId xmlns:a16="http://schemas.microsoft.com/office/drawing/2014/main" id="{84C17DE1-4779-8A49-8CB0-93C5D16913AA}"/>
                </a:ext>
              </a:extLst>
            </p:cNvPr>
            <p:cNvSpPr/>
            <p:nvPr/>
          </p:nvSpPr>
          <p:spPr>
            <a:xfrm>
              <a:off x="609600" y="31195"/>
              <a:ext cx="10432535" cy="738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B76B369F-7904-2A4D-A128-CCB9570D5B9E}"/>
                </a:ext>
              </a:extLst>
            </p:cNvPr>
            <p:cNvSpPr txBox="1"/>
            <p:nvPr/>
          </p:nvSpPr>
          <p:spPr>
            <a:xfrm>
              <a:off x="645626" y="67221"/>
              <a:ext cx="10360483" cy="665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2580" tIns="0" rIns="322580" bIns="0" numCol="1" spcCol="1270" anchor="ctr" anchorCtr="0">
              <a:noAutofit/>
            </a:bodyPr>
            <a:lstStyle/>
            <a:p>
              <a:pPr marL="0" lvl="0" indent="0" algn="l" defTabSz="1111250">
                <a:lnSpc>
                  <a:spcPct val="90000"/>
                </a:lnSpc>
                <a:spcBef>
                  <a:spcPct val="0"/>
                </a:spcBef>
                <a:spcAft>
                  <a:spcPct val="35000"/>
                </a:spcAft>
                <a:buNone/>
              </a:pPr>
              <a:r>
                <a:rPr lang="en-US" sz="2500" kern="1200" dirty="0"/>
                <a:t>Arbitration Council Procedures</a:t>
              </a:r>
            </a:p>
          </p:txBody>
        </p:sp>
      </p:grpSp>
    </p:spTree>
    <p:extLst>
      <p:ext uri="{BB962C8B-B14F-4D97-AF65-F5344CB8AC3E}">
        <p14:creationId xmlns:p14="http://schemas.microsoft.com/office/powerpoint/2010/main" val="65847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bwMode="auto">
          <a:xfrm>
            <a:off x="9630480" y="629460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08D9F1-0023-4DE8-8063-AF9D121441E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3" name="Diagram 2">
            <a:extLst>
              <a:ext uri="{FF2B5EF4-FFF2-40B4-BE49-F238E27FC236}">
                <a16:creationId xmlns:a16="http://schemas.microsoft.com/office/drawing/2014/main" id="{B51B415E-37F8-594C-8992-A7532118D08E}"/>
              </a:ext>
            </a:extLst>
          </p:cNvPr>
          <p:cNvGraphicFramePr/>
          <p:nvPr/>
        </p:nvGraphicFramePr>
        <p:xfrm>
          <a:off x="1422400" y="929194"/>
          <a:ext cx="10769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5BF8D78B-462E-DF4E-84B8-B41F481A1D71}"/>
              </a:ext>
            </a:extLst>
          </p:cNvPr>
          <p:cNvGrpSpPr/>
          <p:nvPr/>
        </p:nvGrpSpPr>
        <p:grpSpPr>
          <a:xfrm>
            <a:off x="90588" y="-256454"/>
            <a:ext cx="10202800" cy="1250908"/>
            <a:chOff x="609600" y="-225259"/>
            <a:chExt cx="10432535" cy="1250908"/>
          </a:xfrm>
        </p:grpSpPr>
        <p:sp>
          <p:nvSpPr>
            <p:cNvPr id="9" name="Rounded Rectangle 8">
              <a:extLst>
                <a:ext uri="{FF2B5EF4-FFF2-40B4-BE49-F238E27FC236}">
                  <a16:creationId xmlns:a16="http://schemas.microsoft.com/office/drawing/2014/main" id="{84C17DE1-4779-8A49-8CB0-93C5D16913AA}"/>
                </a:ext>
              </a:extLst>
            </p:cNvPr>
            <p:cNvSpPr/>
            <p:nvPr/>
          </p:nvSpPr>
          <p:spPr>
            <a:xfrm>
              <a:off x="609600" y="31195"/>
              <a:ext cx="10432535" cy="738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B76B369F-7904-2A4D-A128-CCB9570D5B9E}"/>
                </a:ext>
              </a:extLst>
            </p:cNvPr>
            <p:cNvSpPr txBox="1"/>
            <p:nvPr/>
          </p:nvSpPr>
          <p:spPr>
            <a:xfrm>
              <a:off x="645625" y="-225259"/>
              <a:ext cx="10360483" cy="1250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2580" tIns="0" rIns="322580" bIns="0" numCol="1" spcCol="1270" anchor="ctr" anchorCtr="0">
              <a:noAutofit/>
            </a:bodyPr>
            <a:lstStyle/>
            <a:p>
              <a:pPr marL="0" lvl="0" indent="0" algn="l" defTabSz="1111250">
                <a:lnSpc>
                  <a:spcPct val="90000"/>
                </a:lnSpc>
                <a:spcBef>
                  <a:spcPct val="0"/>
                </a:spcBef>
                <a:spcAft>
                  <a:spcPct val="35000"/>
                </a:spcAft>
                <a:buNone/>
              </a:pPr>
              <a:r>
                <a:rPr lang="en-US" sz="2500" kern="1200" dirty="0"/>
                <a:t>Types of Arbitral Award</a:t>
              </a:r>
            </a:p>
          </p:txBody>
        </p:sp>
      </p:grpSp>
    </p:spTree>
    <p:extLst>
      <p:ext uri="{BB962C8B-B14F-4D97-AF65-F5344CB8AC3E}">
        <p14:creationId xmlns:p14="http://schemas.microsoft.com/office/powerpoint/2010/main" val="262207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4000" y="-27372"/>
            <a:ext cx="11938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2060"/>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defTabSz="914400">
              <a:defRPr/>
            </a:pPr>
            <a:r>
              <a:rPr lang="en-US" altLang="en-US" sz="3200" b="1" dirty="0">
                <a:solidFill>
                  <a:srgbClr val="000066"/>
                </a:solidFill>
                <a:latin typeface="Calibri"/>
                <a:cs typeface="Arial" panose="020B0604020202020204" pitchFamily="34" charset="0"/>
              </a:rPr>
              <a:t>Enforcement of Binding Arbitral Award, BAA</a:t>
            </a:r>
            <a:endParaRPr lang="en-US" altLang="en-US" sz="3200" dirty="0">
              <a:latin typeface="Calibri"/>
            </a:endParaRPr>
          </a:p>
        </p:txBody>
      </p:sp>
      <p:sp>
        <p:nvSpPr>
          <p:cNvPr id="7" name="Slide Number Placeholder 4"/>
          <p:cNvSpPr txBox="1">
            <a:spLocks/>
          </p:cNvSpPr>
          <p:nvPr/>
        </p:nvSpPr>
        <p:spPr bwMode="auto">
          <a:xfrm>
            <a:off x="9630480" y="629460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08D9F1-0023-4DE8-8063-AF9D121441E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3" name="Diagram 2">
            <a:extLst>
              <a:ext uri="{FF2B5EF4-FFF2-40B4-BE49-F238E27FC236}">
                <a16:creationId xmlns:a16="http://schemas.microsoft.com/office/drawing/2014/main" id="{B51B415E-37F8-594C-8992-A7532118D08E}"/>
              </a:ext>
            </a:extLst>
          </p:cNvPr>
          <p:cNvGraphicFramePr/>
          <p:nvPr>
            <p:extLst>
              <p:ext uri="{D42A27DB-BD31-4B8C-83A1-F6EECF244321}">
                <p14:modId xmlns:p14="http://schemas.microsoft.com/office/powerpoint/2010/main" val="1579795330"/>
              </p:ext>
            </p:extLst>
          </p:nvPr>
        </p:nvGraphicFramePr>
        <p:xfrm>
          <a:off x="0" y="929194"/>
          <a:ext cx="1163320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22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4000" y="-27372"/>
            <a:ext cx="11938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2060"/>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defTabSz="914400">
              <a:defRPr/>
            </a:pPr>
            <a:r>
              <a:rPr lang="en-US" altLang="en-US" sz="3200" b="1" dirty="0">
                <a:solidFill>
                  <a:srgbClr val="000066"/>
                </a:solidFill>
                <a:latin typeface="Calibri"/>
                <a:cs typeface="Arial" panose="020B0604020202020204" pitchFamily="34" charset="0"/>
              </a:rPr>
              <a:t>Enforcement of Binding Arbitral Award, BAA</a:t>
            </a:r>
            <a:endParaRPr lang="en-US" altLang="en-US" sz="3200" dirty="0">
              <a:latin typeface="Calibri"/>
            </a:endParaRPr>
          </a:p>
        </p:txBody>
      </p:sp>
      <p:sp>
        <p:nvSpPr>
          <p:cNvPr id="7" name="Slide Number Placeholder 4"/>
          <p:cNvSpPr txBox="1">
            <a:spLocks/>
          </p:cNvSpPr>
          <p:nvPr/>
        </p:nvSpPr>
        <p:spPr bwMode="auto">
          <a:xfrm>
            <a:off x="9630480" y="629460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08D9F1-0023-4DE8-8063-AF9D121441E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3" name="Diagram 2">
            <a:extLst>
              <a:ext uri="{FF2B5EF4-FFF2-40B4-BE49-F238E27FC236}">
                <a16:creationId xmlns:a16="http://schemas.microsoft.com/office/drawing/2014/main" id="{B51B415E-37F8-594C-8992-A7532118D08E}"/>
              </a:ext>
            </a:extLst>
          </p:cNvPr>
          <p:cNvGraphicFramePr/>
          <p:nvPr/>
        </p:nvGraphicFramePr>
        <p:xfrm>
          <a:off x="0" y="929194"/>
          <a:ext cx="1163320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0194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4000" y="-27372"/>
            <a:ext cx="11938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2060"/>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a:r>
              <a:rPr lang="en-US" altLang="en-US" sz="2800" b="1" dirty="0">
                <a:solidFill>
                  <a:srgbClr val="C00000"/>
                </a:solidFill>
                <a:latin typeface="Calibri"/>
              </a:rPr>
              <a:t>Cases Registered and solved at Arbitration Council</a:t>
            </a:r>
            <a:endParaRPr lang="en-US" sz="2800" b="1" dirty="0">
              <a:solidFill>
                <a:srgbClr val="C00000"/>
              </a:solidFill>
            </a:endParaRPr>
          </a:p>
        </p:txBody>
      </p:sp>
      <p:sp>
        <p:nvSpPr>
          <p:cNvPr id="7" name="Slide Number Placeholder 4"/>
          <p:cNvSpPr txBox="1">
            <a:spLocks/>
          </p:cNvSpPr>
          <p:nvPr/>
        </p:nvSpPr>
        <p:spPr bwMode="auto">
          <a:xfrm>
            <a:off x="9630480" y="629460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08D9F1-0023-4DE8-8063-AF9D121441E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2" name="Chart 1">
            <a:extLst>
              <a:ext uri="{FF2B5EF4-FFF2-40B4-BE49-F238E27FC236}">
                <a16:creationId xmlns:a16="http://schemas.microsoft.com/office/drawing/2014/main" id="{B2876B41-1174-7604-57C2-A0110CC4C09E}"/>
              </a:ext>
            </a:extLst>
          </p:cNvPr>
          <p:cNvGraphicFramePr>
            <a:graphicFrameLocks/>
          </p:cNvGraphicFramePr>
          <p:nvPr>
            <p:extLst>
              <p:ext uri="{D42A27DB-BD31-4B8C-83A1-F6EECF244321}">
                <p14:modId xmlns:p14="http://schemas.microsoft.com/office/powerpoint/2010/main" val="1437026932"/>
              </p:ext>
            </p:extLst>
          </p:nvPr>
        </p:nvGraphicFramePr>
        <p:xfrm>
          <a:off x="606286" y="1252330"/>
          <a:ext cx="10938013" cy="5414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5014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3B1F-1D18-948E-DAA0-7BE7C49AEB6F}"/>
              </a:ext>
            </a:extLst>
          </p:cNvPr>
          <p:cNvSpPr>
            <a:spLocks noGrp="1"/>
          </p:cNvSpPr>
          <p:nvPr>
            <p:ph type="title"/>
          </p:nvPr>
        </p:nvSpPr>
        <p:spPr>
          <a:xfrm>
            <a:off x="1396239" y="76201"/>
            <a:ext cx="8984973" cy="1143000"/>
          </a:xfrm>
        </p:spPr>
        <p:txBody>
          <a:bodyPr/>
          <a:lstStyle/>
          <a:p>
            <a:r>
              <a:rPr lang="en-US" sz="3200" b="1" dirty="0">
                <a:solidFill>
                  <a:srgbClr val="002060"/>
                </a:solidFill>
              </a:rPr>
              <a:t>Top disputes referred to AC in 2020 (During Covid-19)</a:t>
            </a:r>
          </a:p>
        </p:txBody>
      </p:sp>
      <p:graphicFrame>
        <p:nvGraphicFramePr>
          <p:cNvPr id="5" name="Chart 4">
            <a:extLst>
              <a:ext uri="{FF2B5EF4-FFF2-40B4-BE49-F238E27FC236}">
                <a16:creationId xmlns:a16="http://schemas.microsoft.com/office/drawing/2014/main" id="{2D6FCBF8-EBC7-4B21-B781-1A7C2FECFC6F}"/>
              </a:ext>
            </a:extLst>
          </p:cNvPr>
          <p:cNvGraphicFramePr/>
          <p:nvPr>
            <p:extLst>
              <p:ext uri="{D42A27DB-BD31-4B8C-83A1-F6EECF244321}">
                <p14:modId xmlns:p14="http://schemas.microsoft.com/office/powerpoint/2010/main" val="339784913"/>
              </p:ext>
            </p:extLst>
          </p:nvPr>
        </p:nvGraphicFramePr>
        <p:xfrm>
          <a:off x="1003853" y="1219202"/>
          <a:ext cx="9749872" cy="55625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309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E280-E5E7-8ADF-4B5F-716A27FA9F4F}"/>
              </a:ext>
            </a:extLst>
          </p:cNvPr>
          <p:cNvSpPr>
            <a:spLocks noGrp="1"/>
          </p:cNvSpPr>
          <p:nvPr>
            <p:ph type="title"/>
          </p:nvPr>
        </p:nvSpPr>
        <p:spPr>
          <a:xfrm>
            <a:off x="1871869" y="54387"/>
            <a:ext cx="8448261" cy="1201271"/>
          </a:xfrm>
        </p:spPr>
        <p:txBody>
          <a:bodyPr/>
          <a:lstStyle/>
          <a:p>
            <a:pPr algn="ctr"/>
            <a:r>
              <a:rPr lang="en-US" dirty="0">
                <a:solidFill>
                  <a:srgbClr val="C00000"/>
                </a:solidFill>
                <a:latin typeface="+mn-lt"/>
              </a:rPr>
              <a:t>CONTENTS</a:t>
            </a:r>
          </a:p>
        </p:txBody>
      </p:sp>
      <p:graphicFrame>
        <p:nvGraphicFramePr>
          <p:cNvPr id="6" name="Diagram 5">
            <a:extLst>
              <a:ext uri="{FF2B5EF4-FFF2-40B4-BE49-F238E27FC236}">
                <a16:creationId xmlns:a16="http://schemas.microsoft.com/office/drawing/2014/main" id="{5F71F458-DA52-D48D-F310-52771C7B1606}"/>
              </a:ext>
            </a:extLst>
          </p:cNvPr>
          <p:cNvGraphicFramePr/>
          <p:nvPr>
            <p:extLst>
              <p:ext uri="{D42A27DB-BD31-4B8C-83A1-F6EECF244321}">
                <p14:modId xmlns:p14="http://schemas.microsoft.com/office/powerpoint/2010/main" val="3124263249"/>
              </p:ext>
            </p:extLst>
          </p:nvPr>
        </p:nvGraphicFramePr>
        <p:xfrm>
          <a:off x="964096" y="1202635"/>
          <a:ext cx="9883360" cy="535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05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3B1F-1D18-948E-DAA0-7BE7C49AEB6F}"/>
              </a:ext>
            </a:extLst>
          </p:cNvPr>
          <p:cNvSpPr>
            <a:spLocks noGrp="1"/>
          </p:cNvSpPr>
          <p:nvPr>
            <p:ph type="title"/>
          </p:nvPr>
        </p:nvSpPr>
        <p:spPr>
          <a:xfrm>
            <a:off x="1302026" y="76200"/>
            <a:ext cx="9054547" cy="1143000"/>
          </a:xfrm>
        </p:spPr>
        <p:txBody>
          <a:bodyPr/>
          <a:lstStyle/>
          <a:p>
            <a:r>
              <a:rPr lang="en-US" sz="3200" b="1" dirty="0">
                <a:solidFill>
                  <a:srgbClr val="002060"/>
                </a:solidFill>
              </a:rPr>
              <a:t>Top disputes referred to AC in 2021 (During Covid-19)</a:t>
            </a:r>
          </a:p>
        </p:txBody>
      </p:sp>
      <p:graphicFrame>
        <p:nvGraphicFramePr>
          <p:cNvPr id="5" name="Chart 4">
            <a:extLst>
              <a:ext uri="{FF2B5EF4-FFF2-40B4-BE49-F238E27FC236}">
                <a16:creationId xmlns:a16="http://schemas.microsoft.com/office/drawing/2014/main" id="{5A2AA5CC-45D2-44C7-A862-FE7D8CD39915}"/>
              </a:ext>
            </a:extLst>
          </p:cNvPr>
          <p:cNvGraphicFramePr/>
          <p:nvPr>
            <p:extLst>
              <p:ext uri="{D42A27DB-BD31-4B8C-83A1-F6EECF244321}">
                <p14:modId xmlns:p14="http://schemas.microsoft.com/office/powerpoint/2010/main" val="1527044833"/>
              </p:ext>
            </p:extLst>
          </p:nvPr>
        </p:nvGraphicFramePr>
        <p:xfrm>
          <a:off x="934278" y="1219200"/>
          <a:ext cx="10157792" cy="5183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0715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3B1F-1D18-948E-DAA0-7BE7C49AEB6F}"/>
              </a:ext>
            </a:extLst>
          </p:cNvPr>
          <p:cNvSpPr>
            <a:spLocks noGrp="1"/>
          </p:cNvSpPr>
          <p:nvPr>
            <p:ph type="title"/>
          </p:nvPr>
        </p:nvSpPr>
        <p:spPr>
          <a:xfrm>
            <a:off x="1346752" y="0"/>
            <a:ext cx="8786191" cy="1143000"/>
          </a:xfrm>
        </p:spPr>
        <p:txBody>
          <a:bodyPr/>
          <a:lstStyle/>
          <a:p>
            <a:r>
              <a:rPr lang="en-US" sz="3200" b="1" dirty="0">
                <a:solidFill>
                  <a:srgbClr val="002060"/>
                </a:solidFill>
              </a:rPr>
              <a:t>Top disputes referred to AC in 2022 (Post Covid-19)</a:t>
            </a:r>
          </a:p>
        </p:txBody>
      </p:sp>
      <mc:AlternateContent xmlns:mc="http://schemas.openxmlformats.org/markup-compatibility/2006" xmlns:cx2="http://schemas.microsoft.com/office/drawing/2015/10/21/chartex">
        <mc:Choice Requires="cx2">
          <p:graphicFrame>
            <p:nvGraphicFramePr>
              <p:cNvPr id="5" name="Chart 4">
                <a:extLst>
                  <a:ext uri="{FF2B5EF4-FFF2-40B4-BE49-F238E27FC236}">
                    <a16:creationId xmlns:a16="http://schemas.microsoft.com/office/drawing/2014/main" id="{145AB5BC-864A-2484-D843-60EF2B471147}"/>
                  </a:ext>
                </a:extLst>
              </p:cNvPr>
              <p:cNvGraphicFramePr/>
              <p:nvPr>
                <p:extLst>
                  <p:ext uri="{D42A27DB-BD31-4B8C-83A1-F6EECF244321}">
                    <p14:modId xmlns:p14="http://schemas.microsoft.com/office/powerpoint/2010/main" val="344798917"/>
                  </p:ext>
                </p:extLst>
              </p:nvPr>
            </p:nvGraphicFramePr>
            <p:xfrm>
              <a:off x="546653" y="1371601"/>
              <a:ext cx="10386390" cy="50391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145AB5BC-864A-2484-D843-60EF2B471147}"/>
                  </a:ext>
                </a:extLst>
              </p:cNvPr>
              <p:cNvPicPr>
                <a:picLocks noGrp="1" noRot="1" noChangeAspect="1" noMove="1" noResize="1" noEditPoints="1" noAdjustHandles="1" noChangeArrowheads="1" noChangeShapeType="1"/>
              </p:cNvPicPr>
              <p:nvPr/>
            </p:nvPicPr>
            <p:blipFill>
              <a:blip r:embed="rId3"/>
              <a:stretch>
                <a:fillRect/>
              </a:stretch>
            </p:blipFill>
            <p:spPr>
              <a:xfrm>
                <a:off x="546653" y="1371601"/>
                <a:ext cx="10386390" cy="5039138"/>
              </a:xfrm>
              <a:prstGeom prst="rect">
                <a:avLst/>
              </a:prstGeom>
            </p:spPr>
          </p:pic>
        </mc:Fallback>
      </mc:AlternateContent>
    </p:spTree>
    <p:extLst>
      <p:ext uri="{BB962C8B-B14F-4D97-AF65-F5344CB8AC3E}">
        <p14:creationId xmlns:p14="http://schemas.microsoft.com/office/powerpoint/2010/main" val="206658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824369" y="195800"/>
            <a:ext cx="6705600" cy="758357"/>
          </a:xfrm>
        </p:spPr>
        <p:txBody>
          <a:bodyPr>
            <a:normAutofit/>
          </a:bodyPr>
          <a:lstStyle/>
          <a:p>
            <a:pPr marL="457200" indent="-457200">
              <a:spcBef>
                <a:spcPts val="1200"/>
              </a:spcBef>
              <a:spcAft>
                <a:spcPts val="1200"/>
              </a:spcAft>
              <a:defRPr/>
            </a:pPr>
            <a:r>
              <a:rPr lang="en-GB" sz="4000" b="0" dirty="0">
                <a:solidFill>
                  <a:srgbClr val="002060"/>
                </a:solidFill>
                <a:latin typeface="Calibri" panose="020F0502020204030204" pitchFamily="34" charset="0"/>
                <a:cs typeface="Calibri" panose="020F0502020204030204" pitchFamily="34" charset="0"/>
              </a:rPr>
              <a:t>Outcomes of the AC Services </a:t>
            </a:r>
          </a:p>
        </p:txBody>
      </p:sp>
      <p:graphicFrame>
        <p:nvGraphicFramePr>
          <p:cNvPr id="3" name="Diagram 2">
            <a:extLst>
              <a:ext uri="{FF2B5EF4-FFF2-40B4-BE49-F238E27FC236}">
                <a16:creationId xmlns:a16="http://schemas.microsoft.com/office/drawing/2014/main" id="{AEEDE43C-A88D-A193-A2A1-9D98C39CCB52}"/>
              </a:ext>
            </a:extLst>
          </p:cNvPr>
          <p:cNvGraphicFramePr/>
          <p:nvPr>
            <p:extLst>
              <p:ext uri="{D42A27DB-BD31-4B8C-83A1-F6EECF244321}">
                <p14:modId xmlns:p14="http://schemas.microsoft.com/office/powerpoint/2010/main" val="1596034279"/>
              </p:ext>
            </p:extLst>
          </p:nvPr>
        </p:nvGraphicFramePr>
        <p:xfrm>
          <a:off x="914399" y="1058725"/>
          <a:ext cx="10525540" cy="5457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7765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70051AE-B05E-8473-FB8D-5ACAFE8A8344}"/>
              </a:ext>
            </a:extLst>
          </p:cNvPr>
          <p:cNvSpPr/>
          <p:nvPr/>
        </p:nvSpPr>
        <p:spPr>
          <a:xfrm>
            <a:off x="2413552" y="2176669"/>
            <a:ext cx="7364896" cy="222636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600" dirty="0"/>
              <a:t>Q&amp;A</a:t>
            </a:r>
          </a:p>
        </p:txBody>
      </p:sp>
    </p:spTree>
    <p:extLst>
      <p:ext uri="{BB962C8B-B14F-4D97-AF65-F5344CB8AC3E}">
        <p14:creationId xmlns:p14="http://schemas.microsoft.com/office/powerpoint/2010/main" val="3658305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4B2EC3D-2D10-E6F6-5071-BC0C07BC1529}"/>
              </a:ext>
            </a:extLst>
          </p:cNvPr>
          <p:cNvSpPr txBox="1">
            <a:spLocks/>
          </p:cNvSpPr>
          <p:nvPr/>
        </p:nvSpPr>
        <p:spPr>
          <a:xfrm>
            <a:off x="3332455" y="1223683"/>
            <a:ext cx="7829188" cy="5554804"/>
          </a:xfrm>
          <a:prstGeom prst="rect">
            <a:avLst/>
          </a:prstGeom>
          <a:ln>
            <a:noFill/>
          </a:ln>
        </p:spPr>
        <p:txBody>
          <a:bodyPr/>
          <a:lstStyle>
            <a:lvl1pPr marL="342900" indent="-342900" algn="l" rtl="0" eaLnBrk="0" fontAlgn="base" hangingPunct="0">
              <a:spcBef>
                <a:spcPct val="20000"/>
              </a:spcBef>
              <a:spcAft>
                <a:spcPct val="0"/>
              </a:spcAft>
              <a:buFont typeface="Arial" charset="0"/>
              <a:buChar char="•"/>
              <a:defRPr sz="3200" kern="1200">
                <a:solidFill>
                  <a:srgbClr val="002060"/>
                </a:solidFill>
                <a:latin typeface="Garamond"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2060"/>
                </a:solidFill>
                <a:latin typeface="Garamond"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2060"/>
                </a:solidFill>
                <a:latin typeface="Garamond"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2060"/>
                </a:solidFill>
                <a:latin typeface="Garamond"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2060"/>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lnSpc>
                <a:spcPct val="90000"/>
              </a:lnSpc>
              <a:buFont typeface="Arial" panose="020B0604020202020204" pitchFamily="34" charset="0"/>
              <a:buNone/>
            </a:pPr>
            <a:endParaRPr lang="en-US" altLang="en-US" sz="2800" dirty="0">
              <a:solidFill>
                <a:srgbClr val="000099"/>
              </a:solidFill>
              <a:latin typeface="Khmer OS Muol Light" pitchFamily="2" charset="0"/>
            </a:endParaRPr>
          </a:p>
          <a:p>
            <a:pPr eaLnBrk="1" hangingPunct="1">
              <a:lnSpc>
                <a:spcPct val="150000"/>
              </a:lnSpc>
              <a:buFont typeface="Wingdings" panose="05000000000000000000" pitchFamily="2" charset="2"/>
              <a:buNone/>
            </a:pPr>
            <a:endParaRPr lang="en-AU" altLang="en-US" sz="1200" dirty="0">
              <a:latin typeface="Arial" panose="020B0604020202020204" pitchFamily="34" charset="0"/>
            </a:endParaRPr>
          </a:p>
          <a:p>
            <a:pPr eaLnBrk="1" hangingPunct="1">
              <a:lnSpc>
                <a:spcPct val="150000"/>
              </a:lnSpc>
              <a:buFont typeface="Arial" panose="020B0604020202020204" pitchFamily="34" charset="0"/>
              <a:buNone/>
            </a:pPr>
            <a:r>
              <a:rPr lang="en-US" altLang="en-US" sz="1800" dirty="0">
                <a:solidFill>
                  <a:srgbClr val="3615FB"/>
                </a:solidFill>
                <a:latin typeface="Calibri" panose="020F0502020204030204" pitchFamily="34" charset="0"/>
                <a:cs typeface="Arial" panose="020B0604020202020204" pitchFamily="34" charset="0"/>
                <a:hlinkClick r:id="rId2"/>
              </a:rPr>
              <a:t>www.arbitrationcouncil.org</a:t>
            </a:r>
            <a:endParaRPr lang="en-US" altLang="en-US" sz="1800" dirty="0">
              <a:solidFill>
                <a:srgbClr val="3615FB"/>
              </a:solidFill>
              <a:latin typeface="Calibri" panose="020F0502020204030204" pitchFamily="34" charset="0"/>
              <a:cs typeface="Arial" panose="020B0604020202020204" pitchFamily="34" charset="0"/>
            </a:endParaRPr>
          </a:p>
          <a:p>
            <a:pPr eaLnBrk="1" hangingPunct="1">
              <a:lnSpc>
                <a:spcPct val="150000"/>
              </a:lnSpc>
              <a:buFont typeface="Arial" panose="020B0604020202020204" pitchFamily="34" charset="0"/>
              <a:buNone/>
            </a:pPr>
            <a:r>
              <a:rPr lang="en-US" altLang="en-US" sz="1800" dirty="0">
                <a:solidFill>
                  <a:srgbClr val="3615FB"/>
                </a:solidFill>
                <a:latin typeface="Calibri" panose="020F0502020204030204" pitchFamily="34" charset="0"/>
                <a:cs typeface="Arial" panose="020B0604020202020204" pitchFamily="34" charset="0"/>
                <a:hlinkClick r:id="rId3"/>
              </a:rPr>
              <a:t>www.facebook.com/ArbitrationCouncilFoundation</a:t>
            </a:r>
            <a:endParaRPr lang="en-US" altLang="en-US" sz="1800" dirty="0">
              <a:solidFill>
                <a:srgbClr val="3615FB"/>
              </a:solidFill>
              <a:latin typeface="Calibri" panose="020F0502020204030204" pitchFamily="34" charset="0"/>
              <a:cs typeface="Arial" panose="020B0604020202020204" pitchFamily="34" charset="0"/>
            </a:endParaRPr>
          </a:p>
          <a:p>
            <a:pPr eaLnBrk="1" hangingPunct="1">
              <a:lnSpc>
                <a:spcPct val="150000"/>
              </a:lnSpc>
              <a:buFont typeface="Arial" panose="020B0604020202020204" pitchFamily="34" charset="0"/>
              <a:buNone/>
            </a:pPr>
            <a:r>
              <a:rPr lang="en-US" altLang="en-US" sz="1800" dirty="0">
                <a:solidFill>
                  <a:srgbClr val="3615FB"/>
                </a:solidFill>
                <a:latin typeface="Calibri" panose="020F0502020204030204" pitchFamily="34" charset="0"/>
                <a:cs typeface="Arial" panose="020B0604020202020204" pitchFamily="34" charset="0"/>
                <a:hlinkClick r:id="rId4"/>
              </a:rPr>
              <a:t>https://twitter.com/ACF_Cambodia</a:t>
            </a:r>
            <a:r>
              <a:rPr lang="en-US" altLang="en-US" sz="1800" dirty="0">
                <a:solidFill>
                  <a:srgbClr val="3615FB"/>
                </a:solidFill>
                <a:latin typeface="Calibri" panose="020F0502020204030204" pitchFamily="34" charset="0"/>
                <a:cs typeface="Arial" panose="020B0604020202020204" pitchFamily="34" charset="0"/>
              </a:rPr>
              <a:t> </a:t>
            </a:r>
          </a:p>
          <a:p>
            <a:pPr eaLnBrk="1" hangingPunct="1">
              <a:lnSpc>
                <a:spcPct val="150000"/>
              </a:lnSpc>
              <a:buFont typeface="Arial" panose="020B0604020202020204" pitchFamily="34" charset="0"/>
              <a:buNone/>
            </a:pPr>
            <a:r>
              <a:rPr lang="en-US" altLang="en-US" sz="1800" dirty="0">
                <a:solidFill>
                  <a:srgbClr val="3615FB"/>
                </a:solidFill>
                <a:latin typeface="Calibri" panose="020F0502020204030204" pitchFamily="34" charset="0"/>
                <a:cs typeface="Arial" panose="020B0604020202020204" pitchFamily="34" charset="0"/>
                <a:hlinkClick r:id="rId5"/>
              </a:rPr>
              <a:t>Arbitration Council Foundation (ACF) </a:t>
            </a:r>
            <a:endParaRPr lang="en-US" altLang="en-US" sz="1800" dirty="0">
              <a:solidFill>
                <a:srgbClr val="3615FB"/>
              </a:solidFill>
              <a:latin typeface="Calibri" panose="020F0502020204030204" pitchFamily="34" charset="0"/>
              <a:cs typeface="Arial" panose="020B0604020202020204" pitchFamily="34" charset="0"/>
            </a:endParaRPr>
          </a:p>
          <a:p>
            <a:pPr eaLnBrk="1" hangingPunct="1">
              <a:lnSpc>
                <a:spcPct val="150000"/>
              </a:lnSpc>
              <a:buFont typeface="Arial" panose="020B0604020202020204" pitchFamily="34" charset="0"/>
              <a:buNone/>
            </a:pPr>
            <a:r>
              <a:rPr lang="en-US" altLang="en-US" sz="1800" dirty="0">
                <a:solidFill>
                  <a:srgbClr val="3615FB"/>
                </a:solidFill>
                <a:latin typeface="Calibri" panose="020F0502020204030204" pitchFamily="34" charset="0"/>
                <a:cs typeface="Arial" panose="020B0604020202020204" pitchFamily="34" charset="0"/>
                <a:hlinkClick r:id="rId6"/>
              </a:rPr>
              <a:t>info@arbitrationcouncil.org</a:t>
            </a:r>
            <a:endParaRPr lang="en-US" altLang="en-US" sz="1800" dirty="0">
              <a:solidFill>
                <a:srgbClr val="3615FB"/>
              </a:solidFill>
              <a:latin typeface="Calibri" panose="020F0502020204030204" pitchFamily="34" charset="0"/>
              <a:cs typeface="Arial" panose="020B0604020202020204" pitchFamily="34" charset="0"/>
            </a:endParaRPr>
          </a:p>
          <a:p>
            <a:pPr eaLnBrk="1" hangingPunct="1">
              <a:lnSpc>
                <a:spcPct val="150000"/>
              </a:lnSpc>
              <a:buFont typeface="Wingdings" panose="05000000000000000000" pitchFamily="2" charset="2"/>
              <a:buNone/>
            </a:pPr>
            <a:r>
              <a:rPr lang="en-US" altLang="en-US" sz="1800" dirty="0">
                <a:solidFill>
                  <a:srgbClr val="000099"/>
                </a:solidFill>
                <a:latin typeface="Arial" panose="020B0604020202020204" pitchFamily="34" charset="0"/>
              </a:rPr>
              <a:t>(855) 23-881-815</a:t>
            </a:r>
          </a:p>
          <a:p>
            <a:pPr>
              <a:buFont typeface="Arial" panose="020B0604020202020204" pitchFamily="34" charset="0"/>
              <a:buNone/>
            </a:pPr>
            <a:endParaRPr lang="en-US" altLang="en-US" sz="1800" dirty="0"/>
          </a:p>
        </p:txBody>
      </p:sp>
      <p:grpSp>
        <p:nvGrpSpPr>
          <p:cNvPr id="3" name="Group 4">
            <a:extLst>
              <a:ext uri="{FF2B5EF4-FFF2-40B4-BE49-F238E27FC236}">
                <a16:creationId xmlns:a16="http://schemas.microsoft.com/office/drawing/2014/main" id="{956D3559-4C66-8DC5-D7ED-D5EBEE63500A}"/>
              </a:ext>
            </a:extLst>
          </p:cNvPr>
          <p:cNvGrpSpPr>
            <a:grpSpLocks/>
          </p:cNvGrpSpPr>
          <p:nvPr/>
        </p:nvGrpSpPr>
        <p:grpSpPr bwMode="auto">
          <a:xfrm>
            <a:off x="2897713" y="2030699"/>
            <a:ext cx="434742" cy="2847672"/>
            <a:chOff x="661987" y="2895600"/>
            <a:chExt cx="481013" cy="2685070"/>
          </a:xfrm>
        </p:grpSpPr>
        <p:pic>
          <p:nvPicPr>
            <p:cNvPr id="4" name="Picture 3">
              <a:extLst>
                <a:ext uri="{FF2B5EF4-FFF2-40B4-BE49-F238E27FC236}">
                  <a16:creationId xmlns:a16="http://schemas.microsoft.com/office/drawing/2014/main" id="{8C2D5161-C09D-3082-7AC1-4101AAB772C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1987" y="2895600"/>
              <a:ext cx="4810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FD98622-9202-A851-8235-65A3F7227DB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75" y="4738982"/>
              <a:ext cx="4238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A850539E-5FBD-355B-BFFD-C963CAC7339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519967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hlinkClick r:id="rId10"/>
              <a:extLst>
                <a:ext uri="{FF2B5EF4-FFF2-40B4-BE49-F238E27FC236}">
                  <a16:creationId xmlns:a16="http://schemas.microsoft.com/office/drawing/2014/main" id="{051C8CD9-7890-D74D-7D2C-CF67C22DF6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0887" y="3325812"/>
              <a:ext cx="3317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hlinkClick r:id="rId12"/>
              <a:extLst>
                <a:ext uri="{FF2B5EF4-FFF2-40B4-BE49-F238E27FC236}">
                  <a16:creationId xmlns:a16="http://schemas.microsoft.com/office/drawing/2014/main" id="{9F492AA3-FA2D-DE5B-6B9E-596B4EEF75A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6180" t="5389" r="7132" b="7448"/>
            <a:stretch>
              <a:fillRect/>
            </a:stretch>
          </p:blipFill>
          <p:spPr bwMode="auto">
            <a:xfrm>
              <a:off x="733425" y="3771508"/>
              <a:ext cx="3571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07CFEC73-5E9C-A8E3-A934-466EBA735EE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9612" y="4235940"/>
              <a:ext cx="4191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a:extLst>
              <a:ext uri="{FF2B5EF4-FFF2-40B4-BE49-F238E27FC236}">
                <a16:creationId xmlns:a16="http://schemas.microsoft.com/office/drawing/2014/main" id="{0C387FEA-23EA-68BC-A64E-9B7F4117DE5F}"/>
              </a:ext>
            </a:extLst>
          </p:cNvPr>
          <p:cNvSpPr txBox="1">
            <a:spLocks/>
          </p:cNvSpPr>
          <p:nvPr/>
        </p:nvSpPr>
        <p:spPr>
          <a:xfrm>
            <a:off x="3930324" y="374210"/>
            <a:ext cx="4331353" cy="849473"/>
          </a:xfrm>
          <a:prstGeom prst="rect">
            <a:avLst/>
          </a:prstGeom>
        </p:spPr>
        <p:txBody>
          <a:bodyPr/>
          <a:lstStyle>
            <a:lvl1pPr algn="ctr" rtl="0" eaLnBrk="0" fontAlgn="base" hangingPunct="0">
              <a:spcBef>
                <a:spcPct val="0"/>
              </a:spcBef>
              <a:spcAft>
                <a:spcPct val="0"/>
              </a:spcAft>
              <a:defRPr sz="3500" b="1" kern="1200">
                <a:solidFill>
                  <a:srgbClr val="002060"/>
                </a:solidFill>
                <a:latin typeface="Garamond" pitchFamily="18" charset="0"/>
                <a:ea typeface="+mj-ea"/>
                <a:cs typeface="+mj-cs"/>
              </a:defRPr>
            </a:lvl1pPr>
            <a:lvl2pPr algn="ctr" rtl="0" eaLnBrk="0" fontAlgn="base" hangingPunct="0">
              <a:spcBef>
                <a:spcPct val="0"/>
              </a:spcBef>
              <a:spcAft>
                <a:spcPct val="0"/>
              </a:spcAft>
              <a:defRPr sz="3500" b="1">
                <a:solidFill>
                  <a:srgbClr val="002060"/>
                </a:solidFill>
                <a:latin typeface="Garamond" pitchFamily="18" charset="0"/>
              </a:defRPr>
            </a:lvl2pPr>
            <a:lvl3pPr algn="ctr" rtl="0" eaLnBrk="0" fontAlgn="base" hangingPunct="0">
              <a:spcBef>
                <a:spcPct val="0"/>
              </a:spcBef>
              <a:spcAft>
                <a:spcPct val="0"/>
              </a:spcAft>
              <a:defRPr sz="3500" b="1">
                <a:solidFill>
                  <a:srgbClr val="002060"/>
                </a:solidFill>
                <a:latin typeface="Garamond" pitchFamily="18" charset="0"/>
              </a:defRPr>
            </a:lvl3pPr>
            <a:lvl4pPr algn="ctr" rtl="0" eaLnBrk="0" fontAlgn="base" hangingPunct="0">
              <a:spcBef>
                <a:spcPct val="0"/>
              </a:spcBef>
              <a:spcAft>
                <a:spcPct val="0"/>
              </a:spcAft>
              <a:defRPr sz="3500" b="1">
                <a:solidFill>
                  <a:srgbClr val="002060"/>
                </a:solidFill>
                <a:latin typeface="Garamond" pitchFamily="18" charset="0"/>
              </a:defRPr>
            </a:lvl4pPr>
            <a:lvl5pPr algn="ctr" rtl="0" eaLnBrk="0" fontAlgn="base" hangingPunct="0">
              <a:spcBef>
                <a:spcPct val="0"/>
              </a:spcBef>
              <a:spcAft>
                <a:spcPct val="0"/>
              </a:spcAft>
              <a:defRPr sz="3500" b="1">
                <a:solidFill>
                  <a:srgbClr val="002060"/>
                </a:solidFill>
                <a:latin typeface="Garamond" pitchFamily="18" charset="0"/>
              </a:defRPr>
            </a:lvl5pPr>
            <a:lvl6pPr marL="457200" algn="ctr" rtl="0" fontAlgn="base">
              <a:spcBef>
                <a:spcPct val="0"/>
              </a:spcBef>
              <a:spcAft>
                <a:spcPct val="0"/>
              </a:spcAft>
              <a:defRPr sz="3500" b="1">
                <a:solidFill>
                  <a:srgbClr val="002060"/>
                </a:solidFill>
                <a:latin typeface="Garamond" pitchFamily="18" charset="0"/>
              </a:defRPr>
            </a:lvl6pPr>
            <a:lvl7pPr marL="914400" algn="ctr" rtl="0" fontAlgn="base">
              <a:spcBef>
                <a:spcPct val="0"/>
              </a:spcBef>
              <a:spcAft>
                <a:spcPct val="0"/>
              </a:spcAft>
              <a:defRPr sz="3500" b="1">
                <a:solidFill>
                  <a:srgbClr val="002060"/>
                </a:solidFill>
                <a:latin typeface="Garamond" pitchFamily="18" charset="0"/>
              </a:defRPr>
            </a:lvl7pPr>
            <a:lvl8pPr marL="1371600" algn="ctr" rtl="0" fontAlgn="base">
              <a:spcBef>
                <a:spcPct val="0"/>
              </a:spcBef>
              <a:spcAft>
                <a:spcPct val="0"/>
              </a:spcAft>
              <a:defRPr sz="3500" b="1">
                <a:solidFill>
                  <a:srgbClr val="002060"/>
                </a:solidFill>
                <a:latin typeface="Garamond" pitchFamily="18" charset="0"/>
              </a:defRPr>
            </a:lvl8pPr>
            <a:lvl9pPr marL="1828800" algn="ctr" rtl="0" fontAlgn="base">
              <a:spcBef>
                <a:spcPct val="0"/>
              </a:spcBef>
              <a:spcAft>
                <a:spcPct val="0"/>
              </a:spcAft>
              <a:defRPr sz="3500" b="1">
                <a:solidFill>
                  <a:srgbClr val="002060"/>
                </a:solidFill>
                <a:latin typeface="Garamond" pitchFamily="18" charset="0"/>
              </a:defRPr>
            </a:lvl9pPr>
          </a:lstStyle>
          <a:p>
            <a:pPr marL="457200" indent="-457200" algn="l" eaLnBrk="1" hangingPunct="1">
              <a:spcBef>
                <a:spcPts val="1200"/>
              </a:spcBef>
              <a:spcAft>
                <a:spcPts val="1200"/>
              </a:spcAft>
              <a:defRPr/>
            </a:pPr>
            <a:r>
              <a:rPr lang="en-GB"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more information!</a:t>
            </a:r>
          </a:p>
        </p:txBody>
      </p:sp>
      <p:pic>
        <p:nvPicPr>
          <p:cNvPr id="11" name="Picture 1">
            <a:extLst>
              <a:ext uri="{FF2B5EF4-FFF2-40B4-BE49-F238E27FC236}">
                <a16:creationId xmlns:a16="http://schemas.microsoft.com/office/drawing/2014/main" id="{963C834C-951C-776D-732B-933264994541}"/>
              </a:ext>
            </a:extLst>
          </p:cNvPr>
          <p:cNvPicPr>
            <a:picLocks noChangeAspect="1"/>
          </p:cNvPicPr>
          <p:nvPr/>
        </p:nvPicPr>
        <p:blipFill>
          <a:blip r:embed="rId15">
            <a:extLst>
              <a:ext uri="{28A0092B-C50C-407E-A947-70E740481C1C}">
                <a14:useLocalDpi xmlns:a14="http://schemas.microsoft.com/office/drawing/2010/main" val="0"/>
              </a:ext>
            </a:extLst>
          </a:blip>
          <a:srcRect t="6796" b="5141"/>
          <a:stretch>
            <a:fillRect/>
          </a:stretch>
        </p:blipFill>
        <p:spPr bwMode="auto">
          <a:xfrm>
            <a:off x="10753725" y="0"/>
            <a:ext cx="143827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32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9526-9EE3-D672-7E59-0DA7E6EB4D2E}"/>
              </a:ext>
            </a:extLst>
          </p:cNvPr>
          <p:cNvSpPr>
            <a:spLocks noGrp="1"/>
          </p:cNvSpPr>
          <p:nvPr>
            <p:ph type="title"/>
          </p:nvPr>
        </p:nvSpPr>
        <p:spPr>
          <a:xfrm>
            <a:off x="2395331" y="114606"/>
            <a:ext cx="6901070" cy="1325563"/>
          </a:xfrm>
        </p:spPr>
        <p:txBody>
          <a:bodyPr/>
          <a:lstStyle/>
          <a:p>
            <a:pPr algn="ctr"/>
            <a:r>
              <a:rPr lang="en-US" dirty="0">
                <a:solidFill>
                  <a:srgbClr val="C00000"/>
                </a:solidFill>
                <a:latin typeface="+mn-lt"/>
              </a:rPr>
              <a:t>INTRODUCTION</a:t>
            </a:r>
          </a:p>
        </p:txBody>
      </p:sp>
      <p:graphicFrame>
        <p:nvGraphicFramePr>
          <p:cNvPr id="4" name="Diagram 3">
            <a:extLst>
              <a:ext uri="{FF2B5EF4-FFF2-40B4-BE49-F238E27FC236}">
                <a16:creationId xmlns:a16="http://schemas.microsoft.com/office/drawing/2014/main" id="{9EB96F45-A556-EE81-A07A-D95DD2924CBA}"/>
              </a:ext>
            </a:extLst>
          </p:cNvPr>
          <p:cNvGraphicFramePr/>
          <p:nvPr>
            <p:extLst>
              <p:ext uri="{D42A27DB-BD31-4B8C-83A1-F6EECF244321}">
                <p14:modId xmlns:p14="http://schemas.microsoft.com/office/powerpoint/2010/main" val="2508124887"/>
              </p:ext>
            </p:extLst>
          </p:nvPr>
        </p:nvGraphicFramePr>
        <p:xfrm>
          <a:off x="183321" y="1509743"/>
          <a:ext cx="1187284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311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4000" y="-27372"/>
            <a:ext cx="11938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2060"/>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defTabSz="914400">
              <a:defRPr/>
            </a:pPr>
            <a:r>
              <a:rPr lang="en-US" altLang="en-US" sz="3200" b="1" dirty="0">
                <a:solidFill>
                  <a:srgbClr val="C00000"/>
                </a:solidFill>
                <a:latin typeface="Calibri"/>
                <a:cs typeface="Arial" panose="020B0604020202020204" pitchFamily="34" charset="0"/>
              </a:rPr>
              <a:t>Regulating Labor Disputes Resolution and Types of Labor Disputes  </a:t>
            </a:r>
            <a:endParaRPr lang="en-US" altLang="en-US" sz="3200" b="1" dirty="0">
              <a:solidFill>
                <a:srgbClr val="C00000"/>
              </a:solidFill>
              <a:latin typeface="Calibri"/>
            </a:endParaRPr>
          </a:p>
        </p:txBody>
      </p:sp>
      <p:sp>
        <p:nvSpPr>
          <p:cNvPr id="7" name="Slide Number Placeholder 4"/>
          <p:cNvSpPr txBox="1">
            <a:spLocks/>
          </p:cNvSpPr>
          <p:nvPr/>
        </p:nvSpPr>
        <p:spPr bwMode="auto">
          <a:xfrm>
            <a:off x="9630480" y="629460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08D9F1-0023-4DE8-8063-AF9D121441E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3" name="Diagram 2">
            <a:extLst>
              <a:ext uri="{FF2B5EF4-FFF2-40B4-BE49-F238E27FC236}">
                <a16:creationId xmlns:a16="http://schemas.microsoft.com/office/drawing/2014/main" id="{B51B415E-37F8-594C-8992-A7532118D08E}"/>
              </a:ext>
            </a:extLst>
          </p:cNvPr>
          <p:cNvGraphicFramePr/>
          <p:nvPr>
            <p:extLst>
              <p:ext uri="{D42A27DB-BD31-4B8C-83A1-F6EECF244321}">
                <p14:modId xmlns:p14="http://schemas.microsoft.com/office/powerpoint/2010/main" val="150087721"/>
              </p:ext>
            </p:extLst>
          </p:nvPr>
        </p:nvGraphicFramePr>
        <p:xfrm>
          <a:off x="0" y="929194"/>
          <a:ext cx="1163320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8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4000" y="-27372"/>
            <a:ext cx="11938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2060"/>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defTabSz="914400">
              <a:defRPr/>
            </a:pPr>
            <a:r>
              <a:rPr lang="en-US" altLang="en-US" sz="3200" b="1" dirty="0">
                <a:solidFill>
                  <a:srgbClr val="C00000"/>
                </a:solidFill>
                <a:latin typeface="Calibri"/>
                <a:cs typeface="Arial" panose="020B0604020202020204" pitchFamily="34" charset="0"/>
              </a:rPr>
              <a:t>Regulating Labor Disputes Resolution and Type of Labor Dispute</a:t>
            </a:r>
            <a:r>
              <a:rPr lang="en-US" altLang="en-US" sz="3200" b="1" dirty="0">
                <a:solidFill>
                  <a:srgbClr val="000066"/>
                </a:solidFill>
                <a:latin typeface="Calibri"/>
                <a:cs typeface="Arial" panose="020B0604020202020204" pitchFamily="34" charset="0"/>
              </a:rPr>
              <a:t> </a:t>
            </a:r>
            <a:r>
              <a:rPr lang="en-US" altLang="en-US" sz="3200" dirty="0">
                <a:solidFill>
                  <a:srgbClr val="000066"/>
                </a:solidFill>
                <a:latin typeface="Calibri"/>
                <a:cs typeface="Arial" panose="020B0604020202020204" pitchFamily="34" charset="0"/>
              </a:rPr>
              <a:t> </a:t>
            </a:r>
            <a:endParaRPr lang="en-US" altLang="en-US" sz="3200" dirty="0">
              <a:latin typeface="Calibri"/>
            </a:endParaRPr>
          </a:p>
        </p:txBody>
      </p:sp>
      <p:sp>
        <p:nvSpPr>
          <p:cNvPr id="7" name="Slide Number Placeholder 4"/>
          <p:cNvSpPr txBox="1">
            <a:spLocks/>
          </p:cNvSpPr>
          <p:nvPr/>
        </p:nvSpPr>
        <p:spPr bwMode="auto">
          <a:xfrm>
            <a:off x="9630480" y="629460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08D9F1-0023-4DE8-8063-AF9D121441E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3" name="Diagram 2">
            <a:extLst>
              <a:ext uri="{FF2B5EF4-FFF2-40B4-BE49-F238E27FC236}">
                <a16:creationId xmlns:a16="http://schemas.microsoft.com/office/drawing/2014/main" id="{B51B415E-37F8-594C-8992-A7532118D08E}"/>
              </a:ext>
            </a:extLst>
          </p:cNvPr>
          <p:cNvGraphicFramePr/>
          <p:nvPr>
            <p:extLst>
              <p:ext uri="{D42A27DB-BD31-4B8C-83A1-F6EECF244321}">
                <p14:modId xmlns:p14="http://schemas.microsoft.com/office/powerpoint/2010/main" val="4051984397"/>
              </p:ext>
            </p:extLst>
          </p:nvPr>
        </p:nvGraphicFramePr>
        <p:xfrm>
          <a:off x="0" y="929194"/>
          <a:ext cx="1193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95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4000" y="-27372"/>
            <a:ext cx="11938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2060"/>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defTabSz="914400">
              <a:defRPr/>
            </a:pPr>
            <a:r>
              <a:rPr lang="en-US" altLang="en-US" sz="3200" b="1" dirty="0">
                <a:solidFill>
                  <a:srgbClr val="000066"/>
                </a:solidFill>
                <a:latin typeface="Calibri"/>
                <a:cs typeface="Arial" panose="020B0604020202020204" pitchFamily="34" charset="0"/>
              </a:rPr>
              <a:t>Individual and Collective Labor Disputes Resolution </a:t>
            </a:r>
            <a:endParaRPr lang="en-US" altLang="en-US" sz="3200" dirty="0">
              <a:latin typeface="Calibri"/>
            </a:endParaRPr>
          </a:p>
        </p:txBody>
      </p:sp>
      <p:sp>
        <p:nvSpPr>
          <p:cNvPr id="7" name="Slide Number Placeholder 4"/>
          <p:cNvSpPr txBox="1">
            <a:spLocks/>
          </p:cNvSpPr>
          <p:nvPr/>
        </p:nvSpPr>
        <p:spPr bwMode="auto">
          <a:xfrm>
            <a:off x="9630480" y="629460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08D9F1-0023-4DE8-8063-AF9D121441E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3" name="Diagram 2">
            <a:extLst>
              <a:ext uri="{FF2B5EF4-FFF2-40B4-BE49-F238E27FC236}">
                <a16:creationId xmlns:a16="http://schemas.microsoft.com/office/drawing/2014/main" id="{B51B415E-37F8-594C-8992-A7532118D08E}"/>
              </a:ext>
            </a:extLst>
          </p:cNvPr>
          <p:cNvGraphicFramePr/>
          <p:nvPr/>
        </p:nvGraphicFramePr>
        <p:xfrm>
          <a:off x="0" y="929194"/>
          <a:ext cx="12192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3F924D0D-DA49-7B4F-BB46-DA4034CF7AE4}"/>
              </a:ext>
            </a:extLst>
          </p:cNvPr>
          <p:cNvSpPr txBox="1">
            <a:spLocks/>
          </p:cNvSpPr>
          <p:nvPr/>
        </p:nvSpPr>
        <p:spPr bwMode="auto">
          <a:xfrm>
            <a:off x="1016000" y="4561561"/>
            <a:ext cx="11938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2060"/>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defTabSz="914400">
              <a:defRPr/>
            </a:pPr>
            <a:r>
              <a:rPr lang="en-US" altLang="en-US" sz="3200" b="1" dirty="0">
                <a:solidFill>
                  <a:srgbClr val="000066"/>
                </a:solidFill>
                <a:latin typeface="Calibri"/>
                <a:cs typeface="Arial" panose="020B0604020202020204" pitchFamily="34" charset="0"/>
              </a:rPr>
              <a:t>Note: Recent Development and Discussion on role of Arbitration Council in Individual Labor Disputes</a:t>
            </a:r>
            <a:endParaRPr lang="en-US" altLang="en-US" sz="3200" dirty="0">
              <a:latin typeface="Calibri"/>
            </a:endParaRPr>
          </a:p>
        </p:txBody>
      </p:sp>
    </p:spTree>
    <p:extLst>
      <p:ext uri="{BB962C8B-B14F-4D97-AF65-F5344CB8AC3E}">
        <p14:creationId xmlns:p14="http://schemas.microsoft.com/office/powerpoint/2010/main" val="276568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42544" y="-132347"/>
            <a:ext cx="946252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2060"/>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2060"/>
                </a:solidFill>
                <a:effectLst/>
                <a:uLnTx/>
                <a:uFillTx/>
                <a:latin typeface="Calibri"/>
                <a:ea typeface="MS PGothic" panose="020B0600070205080204" pitchFamily="34" charset="-128"/>
                <a:cs typeface="+mj-cs"/>
              </a:rPr>
              <a:t>Individual Labor Dispute Resolution Procedures</a:t>
            </a:r>
          </a:p>
        </p:txBody>
      </p:sp>
      <p:sp>
        <p:nvSpPr>
          <p:cNvPr id="4" name="Slide Number Placeholder 4"/>
          <p:cNvSpPr txBox="1">
            <a:spLocks/>
          </p:cNvSpPr>
          <p:nvPr/>
        </p:nvSpPr>
        <p:spPr bwMode="auto">
          <a:xfrm>
            <a:off x="9630480" y="628432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EDC095-4CC3-4796-8835-C04391E955D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Text Box 5"/>
          <p:cNvSpPr txBox="1">
            <a:spLocks noChangeArrowheads="1"/>
          </p:cNvSpPr>
          <p:nvPr/>
        </p:nvSpPr>
        <p:spPr bwMode="auto">
          <a:xfrm>
            <a:off x="5910755" y="4108573"/>
            <a:ext cx="4516466" cy="584775"/>
          </a:xfrm>
          <a:prstGeom prst="rect">
            <a:avLst/>
          </a:prstGeom>
          <a:gradFill rotWithShape="0">
            <a:gsLst>
              <a:gs pos="0">
                <a:schemeClr val="accent1">
                  <a:lumMod val="75000"/>
                </a:schemeClr>
              </a:gs>
              <a:gs pos="50000">
                <a:srgbClr val="FFFF99"/>
              </a:gs>
              <a:gs pos="100000">
                <a:srgbClr val="FFFFCD"/>
              </a:gs>
            </a:gsLst>
            <a:lin ang="5400000" scaled="1"/>
          </a:gradFill>
          <a:ln w="57150">
            <a:solidFill>
              <a:srgbClr val="A5002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50000"/>
              </a:spcBef>
              <a:spcAft>
                <a:spcPct val="0"/>
              </a:spcAft>
              <a:buFontTx/>
              <a:buNone/>
            </a:pPr>
            <a:r>
              <a:rPr lang="en-US" altLang="en-US" dirty="0">
                <a:solidFill>
                  <a:srgbClr val="000099"/>
                </a:solidFill>
                <a:cs typeface="Calibri" panose="020F0502020204030204" pitchFamily="34" charset="0"/>
              </a:rPr>
              <a:t>Court</a:t>
            </a:r>
          </a:p>
        </p:txBody>
      </p:sp>
      <p:sp>
        <p:nvSpPr>
          <p:cNvPr id="6" name="Text Box 7"/>
          <p:cNvSpPr txBox="1">
            <a:spLocks noChangeArrowheads="1"/>
          </p:cNvSpPr>
          <p:nvPr/>
        </p:nvSpPr>
        <p:spPr bwMode="auto">
          <a:xfrm>
            <a:off x="7104085" y="5992227"/>
            <a:ext cx="1981200" cy="584200"/>
          </a:xfrm>
          <a:prstGeom prst="rect">
            <a:avLst/>
          </a:prstGeom>
          <a:gradFill rotWithShape="0">
            <a:gsLst>
              <a:gs pos="0">
                <a:srgbClr val="FF0000"/>
              </a:gs>
              <a:gs pos="100000">
                <a:srgbClr val="FFFF99"/>
              </a:gs>
            </a:gsLst>
            <a:lin ang="5400000" scaled="1"/>
          </a:gradFill>
          <a:ln w="38100">
            <a:solidFill>
              <a:srgbClr val="A5002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50000"/>
              </a:spcBef>
              <a:spcAft>
                <a:spcPct val="0"/>
              </a:spcAft>
              <a:buFontTx/>
              <a:buNone/>
            </a:pPr>
            <a:r>
              <a:rPr lang="en-US" altLang="en-US" dirty="0">
                <a:solidFill>
                  <a:srgbClr val="000099"/>
                </a:solidFill>
                <a:cs typeface="Calibri" panose="020F0502020204030204" pitchFamily="34" charset="0"/>
              </a:rPr>
              <a:t>Option 2</a:t>
            </a:r>
          </a:p>
        </p:txBody>
      </p:sp>
      <p:sp>
        <p:nvSpPr>
          <p:cNvPr id="7" name="Line 8"/>
          <p:cNvSpPr>
            <a:spLocks noChangeShapeType="1"/>
          </p:cNvSpPr>
          <p:nvPr/>
        </p:nvSpPr>
        <p:spPr bwMode="auto">
          <a:xfrm flipH="1">
            <a:off x="5604437" y="1010653"/>
            <a:ext cx="3" cy="545788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17" name="Text Box 28"/>
          <p:cNvSpPr txBox="1">
            <a:spLocks noChangeArrowheads="1"/>
          </p:cNvSpPr>
          <p:nvPr/>
        </p:nvSpPr>
        <p:spPr bwMode="auto">
          <a:xfrm>
            <a:off x="207823" y="2531658"/>
            <a:ext cx="4530909" cy="1077218"/>
          </a:xfrm>
          <a:prstGeom prst="rect">
            <a:avLst/>
          </a:prstGeom>
          <a:gradFill rotWithShape="0">
            <a:gsLst>
              <a:gs pos="0">
                <a:srgbClr val="008DB7"/>
              </a:gs>
              <a:gs pos="100000">
                <a:srgbClr val="FFFF99"/>
              </a:gs>
            </a:gsLst>
            <a:lin ang="5400000" scaled="1"/>
          </a:gradFill>
          <a:ln w="38100">
            <a:solidFill>
              <a:srgbClr val="A5002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buNone/>
            </a:pPr>
            <a:r>
              <a:rPr lang="en-US" altLang="en-US" dirty="0">
                <a:solidFill>
                  <a:srgbClr val="000099"/>
                </a:solidFill>
                <a:cs typeface="Calibri" panose="020F0502020204030204" pitchFamily="34" charset="0"/>
              </a:rPr>
              <a:t>Voluntary conciliation by Ministry of Labor</a:t>
            </a:r>
          </a:p>
        </p:txBody>
      </p:sp>
      <p:sp>
        <p:nvSpPr>
          <p:cNvPr id="23" name="Line 11"/>
          <p:cNvSpPr>
            <a:spLocks noChangeShapeType="1"/>
          </p:cNvSpPr>
          <p:nvPr/>
        </p:nvSpPr>
        <p:spPr bwMode="auto">
          <a:xfrm>
            <a:off x="2238412" y="1878502"/>
            <a:ext cx="0" cy="653156"/>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32" name="Line 11"/>
          <p:cNvSpPr>
            <a:spLocks noChangeShapeType="1"/>
          </p:cNvSpPr>
          <p:nvPr/>
        </p:nvSpPr>
        <p:spPr bwMode="auto">
          <a:xfrm>
            <a:off x="2238412" y="3608876"/>
            <a:ext cx="0" cy="478864"/>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34" name="Text Box 7">
            <a:extLst>
              <a:ext uri="{FF2B5EF4-FFF2-40B4-BE49-F238E27FC236}">
                <a16:creationId xmlns:a16="http://schemas.microsoft.com/office/drawing/2014/main" id="{01F79D13-DAE8-9044-BE3C-B84E0BE2D0EC}"/>
              </a:ext>
            </a:extLst>
          </p:cNvPr>
          <p:cNvSpPr txBox="1">
            <a:spLocks noChangeArrowheads="1"/>
          </p:cNvSpPr>
          <p:nvPr/>
        </p:nvSpPr>
        <p:spPr bwMode="auto">
          <a:xfrm>
            <a:off x="278218" y="4142831"/>
            <a:ext cx="4416063" cy="584775"/>
          </a:xfrm>
          <a:prstGeom prst="rect">
            <a:avLst/>
          </a:prstGeom>
          <a:gradFill rotWithShape="0">
            <a:gsLst>
              <a:gs pos="0">
                <a:srgbClr val="008DB7"/>
              </a:gs>
              <a:gs pos="100000">
                <a:srgbClr val="FFFF99"/>
              </a:gs>
            </a:gsLst>
            <a:lin ang="5400000" scaled="1"/>
          </a:gradFill>
          <a:ln w="38100">
            <a:solidFill>
              <a:srgbClr val="A5002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50000"/>
              </a:spcBef>
              <a:spcAft>
                <a:spcPct val="0"/>
              </a:spcAft>
              <a:buFontTx/>
              <a:buNone/>
            </a:pPr>
            <a:r>
              <a:rPr lang="en-US" altLang="en-US" dirty="0">
                <a:solidFill>
                  <a:srgbClr val="000099"/>
                </a:solidFill>
                <a:cs typeface="Calibri" panose="020F0502020204030204" pitchFamily="34" charset="0"/>
              </a:rPr>
              <a:t>Court</a:t>
            </a:r>
          </a:p>
        </p:txBody>
      </p:sp>
      <p:sp>
        <p:nvSpPr>
          <p:cNvPr id="36" name="Text Box 28">
            <a:extLst>
              <a:ext uri="{FF2B5EF4-FFF2-40B4-BE49-F238E27FC236}">
                <a16:creationId xmlns:a16="http://schemas.microsoft.com/office/drawing/2014/main" id="{611E7588-1140-834C-B134-EDB0F842B337}"/>
              </a:ext>
            </a:extLst>
          </p:cNvPr>
          <p:cNvSpPr txBox="1">
            <a:spLocks noChangeArrowheads="1"/>
          </p:cNvSpPr>
          <p:nvPr/>
        </p:nvSpPr>
        <p:spPr bwMode="auto">
          <a:xfrm>
            <a:off x="5910755" y="998462"/>
            <a:ext cx="4516481" cy="1077218"/>
          </a:xfrm>
          <a:prstGeom prst="rect">
            <a:avLst/>
          </a:prstGeom>
          <a:gradFill rotWithShape="0">
            <a:gsLst>
              <a:gs pos="0">
                <a:schemeClr val="accent1">
                  <a:lumMod val="75000"/>
                </a:schemeClr>
              </a:gs>
              <a:gs pos="100000">
                <a:srgbClr val="FFFF99"/>
              </a:gs>
            </a:gsLst>
            <a:lin ang="5400000" scaled="1"/>
          </a:gradFill>
          <a:ln w="38100">
            <a:solidFill>
              <a:srgbClr val="A5002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buNone/>
            </a:pPr>
            <a:r>
              <a:rPr lang="en-US" altLang="en-US" dirty="0">
                <a:solidFill>
                  <a:srgbClr val="000099"/>
                </a:solidFill>
                <a:cs typeface="Calibri" panose="020F0502020204030204" pitchFamily="34" charset="0"/>
              </a:rPr>
              <a:t>Employer vs Worker (s)</a:t>
            </a:r>
          </a:p>
          <a:p>
            <a:pPr algn="ctr" fontAlgn="base">
              <a:spcBef>
                <a:spcPct val="0"/>
              </a:spcBef>
              <a:spcAft>
                <a:spcPct val="0"/>
              </a:spcAft>
              <a:buNone/>
            </a:pPr>
            <a:r>
              <a:rPr lang="en-US" altLang="en-US" dirty="0">
                <a:solidFill>
                  <a:srgbClr val="000099"/>
                </a:solidFill>
                <a:cs typeface="Calibri" panose="020F0502020204030204" pitchFamily="34" charset="0"/>
              </a:rPr>
              <a:t>Enterprise Level</a:t>
            </a:r>
          </a:p>
        </p:txBody>
      </p:sp>
      <p:sp>
        <p:nvSpPr>
          <p:cNvPr id="37" name="Text Box 28">
            <a:extLst>
              <a:ext uri="{FF2B5EF4-FFF2-40B4-BE49-F238E27FC236}">
                <a16:creationId xmlns:a16="http://schemas.microsoft.com/office/drawing/2014/main" id="{E6559524-3816-2F44-987F-0B3398A0AF7D}"/>
              </a:ext>
            </a:extLst>
          </p:cNvPr>
          <p:cNvSpPr txBox="1">
            <a:spLocks noChangeArrowheads="1"/>
          </p:cNvSpPr>
          <p:nvPr/>
        </p:nvSpPr>
        <p:spPr bwMode="auto">
          <a:xfrm>
            <a:off x="222251" y="983500"/>
            <a:ext cx="4516481" cy="1077218"/>
          </a:xfrm>
          <a:prstGeom prst="rect">
            <a:avLst/>
          </a:prstGeom>
          <a:gradFill rotWithShape="0">
            <a:gsLst>
              <a:gs pos="0">
                <a:srgbClr val="008DB7"/>
              </a:gs>
              <a:gs pos="100000">
                <a:srgbClr val="FFFF99"/>
              </a:gs>
            </a:gsLst>
            <a:lin ang="5400000" scaled="1"/>
          </a:gradFill>
          <a:ln w="38100">
            <a:solidFill>
              <a:srgbClr val="A5002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buNone/>
            </a:pPr>
            <a:r>
              <a:rPr lang="en-US" altLang="en-US" dirty="0">
                <a:solidFill>
                  <a:srgbClr val="000099"/>
                </a:solidFill>
                <a:cs typeface="Calibri" panose="020F0502020204030204" pitchFamily="34" charset="0"/>
              </a:rPr>
              <a:t>Employer vs Worker (s)</a:t>
            </a:r>
          </a:p>
          <a:p>
            <a:pPr algn="ctr" fontAlgn="base">
              <a:spcBef>
                <a:spcPct val="0"/>
              </a:spcBef>
              <a:spcAft>
                <a:spcPct val="0"/>
              </a:spcAft>
              <a:buNone/>
            </a:pPr>
            <a:r>
              <a:rPr lang="en-US" altLang="en-US" dirty="0">
                <a:solidFill>
                  <a:srgbClr val="000099"/>
                </a:solidFill>
                <a:cs typeface="Calibri" panose="020F0502020204030204" pitchFamily="34" charset="0"/>
              </a:rPr>
              <a:t>Enterprise Level</a:t>
            </a:r>
          </a:p>
        </p:txBody>
      </p:sp>
      <p:sp>
        <p:nvSpPr>
          <p:cNvPr id="38" name="Line 11">
            <a:extLst>
              <a:ext uri="{FF2B5EF4-FFF2-40B4-BE49-F238E27FC236}">
                <a16:creationId xmlns:a16="http://schemas.microsoft.com/office/drawing/2014/main" id="{2683CA15-D86A-7849-91CF-AB7F01C4F423}"/>
              </a:ext>
            </a:extLst>
          </p:cNvPr>
          <p:cNvSpPr>
            <a:spLocks noChangeShapeType="1"/>
          </p:cNvSpPr>
          <p:nvPr/>
        </p:nvSpPr>
        <p:spPr bwMode="auto">
          <a:xfrm>
            <a:off x="8172200" y="2096513"/>
            <a:ext cx="13589" cy="2012060"/>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39" name="Text Box 7">
            <a:extLst>
              <a:ext uri="{FF2B5EF4-FFF2-40B4-BE49-F238E27FC236}">
                <a16:creationId xmlns:a16="http://schemas.microsoft.com/office/drawing/2014/main" id="{AF8D74B5-B0CF-AD47-B898-C4AE56670635}"/>
              </a:ext>
            </a:extLst>
          </p:cNvPr>
          <p:cNvSpPr txBox="1">
            <a:spLocks noChangeArrowheads="1"/>
          </p:cNvSpPr>
          <p:nvPr/>
        </p:nvSpPr>
        <p:spPr bwMode="auto">
          <a:xfrm>
            <a:off x="1247812" y="6022152"/>
            <a:ext cx="1981200" cy="584200"/>
          </a:xfrm>
          <a:prstGeom prst="rect">
            <a:avLst/>
          </a:prstGeom>
          <a:gradFill rotWithShape="0">
            <a:gsLst>
              <a:gs pos="0">
                <a:srgbClr val="FF0000"/>
              </a:gs>
              <a:gs pos="100000">
                <a:srgbClr val="FFFF99"/>
              </a:gs>
            </a:gsLst>
            <a:lin ang="5400000" scaled="1"/>
          </a:gradFill>
          <a:ln w="38100">
            <a:solidFill>
              <a:srgbClr val="A5002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50000"/>
              </a:spcBef>
              <a:spcAft>
                <a:spcPct val="0"/>
              </a:spcAft>
              <a:buFontTx/>
              <a:buNone/>
            </a:pPr>
            <a:r>
              <a:rPr lang="en-US" altLang="en-US" dirty="0">
                <a:solidFill>
                  <a:srgbClr val="000099"/>
                </a:solidFill>
                <a:cs typeface="Calibri" panose="020F0502020204030204" pitchFamily="34" charset="0"/>
              </a:rPr>
              <a:t>Option 1</a:t>
            </a:r>
          </a:p>
        </p:txBody>
      </p:sp>
    </p:spTree>
    <p:extLst>
      <p:ext uri="{BB962C8B-B14F-4D97-AF65-F5344CB8AC3E}">
        <p14:creationId xmlns:p14="http://schemas.microsoft.com/office/powerpoint/2010/main" val="328887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4000" y="-27372"/>
            <a:ext cx="11938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2060"/>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defTabSz="914400">
              <a:defRPr/>
            </a:pPr>
            <a:r>
              <a:rPr lang="en-US" altLang="en-US" sz="3200" b="1" dirty="0">
                <a:solidFill>
                  <a:srgbClr val="000066"/>
                </a:solidFill>
                <a:latin typeface="Calibri"/>
                <a:cs typeface="Arial" panose="020B0604020202020204" pitchFamily="34" charset="0"/>
              </a:rPr>
              <a:t>Individual and Collective Labor Disputes Resolution </a:t>
            </a:r>
            <a:endParaRPr lang="en-US" altLang="en-US" sz="3200" dirty="0">
              <a:latin typeface="Calibri"/>
            </a:endParaRPr>
          </a:p>
        </p:txBody>
      </p:sp>
      <p:sp>
        <p:nvSpPr>
          <p:cNvPr id="7" name="Slide Number Placeholder 4"/>
          <p:cNvSpPr txBox="1">
            <a:spLocks/>
          </p:cNvSpPr>
          <p:nvPr/>
        </p:nvSpPr>
        <p:spPr bwMode="auto">
          <a:xfrm>
            <a:off x="9630480" y="629460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08D9F1-0023-4DE8-8063-AF9D121441E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3" name="Diagram 2">
            <a:extLst>
              <a:ext uri="{FF2B5EF4-FFF2-40B4-BE49-F238E27FC236}">
                <a16:creationId xmlns:a16="http://schemas.microsoft.com/office/drawing/2014/main" id="{B51B415E-37F8-594C-8992-A7532118D08E}"/>
              </a:ext>
            </a:extLst>
          </p:cNvPr>
          <p:cNvGraphicFramePr/>
          <p:nvPr>
            <p:extLst>
              <p:ext uri="{D42A27DB-BD31-4B8C-83A1-F6EECF244321}">
                <p14:modId xmlns:p14="http://schemas.microsoft.com/office/powerpoint/2010/main" val="2500679530"/>
              </p:ext>
            </p:extLst>
          </p:nvPr>
        </p:nvGraphicFramePr>
        <p:xfrm>
          <a:off x="0" y="1241063"/>
          <a:ext cx="12192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52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42544" y="-132347"/>
            <a:ext cx="946252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2060"/>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2060"/>
                </a:solidFill>
                <a:effectLst/>
                <a:uLnTx/>
                <a:uFillTx/>
                <a:latin typeface="Calibri"/>
                <a:ea typeface="MS PGothic" panose="020B0600070205080204" pitchFamily="34" charset="-128"/>
                <a:cs typeface="+mj-cs"/>
              </a:rPr>
              <a:t>Collective Labor Dispute Resolution Procedures</a:t>
            </a:r>
          </a:p>
        </p:txBody>
      </p:sp>
      <p:sp>
        <p:nvSpPr>
          <p:cNvPr id="4" name="Slide Number Placeholder 4"/>
          <p:cNvSpPr txBox="1">
            <a:spLocks/>
          </p:cNvSpPr>
          <p:nvPr/>
        </p:nvSpPr>
        <p:spPr bwMode="auto">
          <a:xfrm>
            <a:off x="9630480" y="628432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smtClean="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EDC095-4CC3-4796-8835-C04391E955D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Text Box 5"/>
          <p:cNvSpPr txBox="1">
            <a:spLocks noChangeArrowheads="1"/>
          </p:cNvSpPr>
          <p:nvPr/>
        </p:nvSpPr>
        <p:spPr bwMode="auto">
          <a:xfrm>
            <a:off x="2498584" y="3810998"/>
            <a:ext cx="5346100" cy="1323439"/>
          </a:xfrm>
          <a:prstGeom prst="rect">
            <a:avLst/>
          </a:prstGeom>
          <a:gradFill rotWithShape="0">
            <a:gsLst>
              <a:gs pos="0">
                <a:schemeClr val="accent1">
                  <a:lumMod val="75000"/>
                </a:schemeClr>
              </a:gs>
              <a:gs pos="50000">
                <a:srgbClr val="FFFF99"/>
              </a:gs>
              <a:gs pos="100000">
                <a:srgbClr val="FFFFCD"/>
              </a:gs>
            </a:gsLst>
            <a:lin ang="5400000" scaled="1"/>
          </a:gradFill>
          <a:ln w="57150">
            <a:solidFill>
              <a:srgbClr val="A5002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50000"/>
              </a:spcBef>
              <a:spcAft>
                <a:spcPct val="0"/>
              </a:spcAft>
              <a:buFontTx/>
              <a:buNone/>
            </a:pPr>
            <a:r>
              <a:rPr lang="en-US" altLang="en-US" dirty="0">
                <a:solidFill>
                  <a:srgbClr val="000099"/>
                </a:solidFill>
                <a:cs typeface="Calibri" panose="020F0502020204030204" pitchFamily="34" charset="0"/>
              </a:rPr>
              <a:t>Arbitration </a:t>
            </a:r>
          </a:p>
          <a:p>
            <a:pPr algn="ctr" fontAlgn="base" latinLnBrk="0">
              <a:spcBef>
                <a:spcPct val="50000"/>
              </a:spcBef>
              <a:spcAft>
                <a:spcPct val="0"/>
              </a:spcAft>
              <a:buFontTx/>
              <a:buNone/>
            </a:pPr>
            <a:r>
              <a:rPr lang="en-US" altLang="en-US" dirty="0">
                <a:solidFill>
                  <a:srgbClr val="000099"/>
                </a:solidFill>
                <a:cs typeface="Calibri" panose="020F0502020204030204" pitchFamily="34" charset="0"/>
              </a:rPr>
              <a:t>By Arbitration Council </a:t>
            </a:r>
          </a:p>
        </p:txBody>
      </p:sp>
      <p:sp>
        <p:nvSpPr>
          <p:cNvPr id="17" name="Text Box 28"/>
          <p:cNvSpPr txBox="1">
            <a:spLocks noChangeArrowheads="1"/>
          </p:cNvSpPr>
          <p:nvPr/>
        </p:nvSpPr>
        <p:spPr bwMode="auto">
          <a:xfrm>
            <a:off x="2498585" y="2390883"/>
            <a:ext cx="5346100" cy="1077218"/>
          </a:xfrm>
          <a:prstGeom prst="rect">
            <a:avLst/>
          </a:prstGeom>
          <a:gradFill rotWithShape="0">
            <a:gsLst>
              <a:gs pos="0">
                <a:srgbClr val="008DB7"/>
              </a:gs>
              <a:gs pos="100000">
                <a:srgbClr val="FFFF99"/>
              </a:gs>
            </a:gsLst>
            <a:lin ang="5400000" scaled="1"/>
          </a:gradFill>
          <a:ln w="38100">
            <a:solidFill>
              <a:srgbClr val="A5002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buNone/>
            </a:pPr>
            <a:r>
              <a:rPr lang="en-US" altLang="en-US" dirty="0">
                <a:solidFill>
                  <a:srgbClr val="000099"/>
                </a:solidFill>
                <a:cs typeface="Calibri" panose="020F0502020204030204" pitchFamily="34" charset="0"/>
              </a:rPr>
              <a:t>Conciliation </a:t>
            </a:r>
          </a:p>
          <a:p>
            <a:pPr algn="ctr" fontAlgn="base">
              <a:spcBef>
                <a:spcPct val="0"/>
              </a:spcBef>
              <a:spcAft>
                <a:spcPct val="0"/>
              </a:spcAft>
              <a:buNone/>
            </a:pPr>
            <a:r>
              <a:rPr lang="en-US" altLang="en-US" dirty="0">
                <a:solidFill>
                  <a:srgbClr val="000099"/>
                </a:solidFill>
                <a:cs typeface="Calibri" panose="020F0502020204030204" pitchFamily="34" charset="0"/>
              </a:rPr>
              <a:t>by Ministry of Labor</a:t>
            </a:r>
          </a:p>
        </p:txBody>
      </p:sp>
      <p:sp>
        <p:nvSpPr>
          <p:cNvPr id="23" name="Line 11"/>
          <p:cNvSpPr>
            <a:spLocks noChangeShapeType="1"/>
          </p:cNvSpPr>
          <p:nvPr/>
        </p:nvSpPr>
        <p:spPr bwMode="auto">
          <a:xfrm>
            <a:off x="5487252" y="1958130"/>
            <a:ext cx="0" cy="653156"/>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32" name="Line 11"/>
          <p:cNvSpPr>
            <a:spLocks noChangeShapeType="1"/>
          </p:cNvSpPr>
          <p:nvPr/>
        </p:nvSpPr>
        <p:spPr bwMode="auto">
          <a:xfrm>
            <a:off x="5490464" y="3468101"/>
            <a:ext cx="0" cy="478864"/>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34" name="Text Box 7">
            <a:extLst>
              <a:ext uri="{FF2B5EF4-FFF2-40B4-BE49-F238E27FC236}">
                <a16:creationId xmlns:a16="http://schemas.microsoft.com/office/drawing/2014/main" id="{01F79D13-DAE8-9044-BE3C-B84E0BE2D0EC}"/>
              </a:ext>
            </a:extLst>
          </p:cNvPr>
          <p:cNvSpPr txBox="1">
            <a:spLocks noChangeArrowheads="1"/>
          </p:cNvSpPr>
          <p:nvPr/>
        </p:nvSpPr>
        <p:spPr bwMode="auto">
          <a:xfrm>
            <a:off x="5858935" y="5702294"/>
            <a:ext cx="1985750" cy="584775"/>
          </a:xfrm>
          <a:prstGeom prst="rect">
            <a:avLst/>
          </a:prstGeom>
          <a:gradFill rotWithShape="0">
            <a:gsLst>
              <a:gs pos="0">
                <a:srgbClr val="008DB7"/>
              </a:gs>
              <a:gs pos="100000">
                <a:srgbClr val="FFFF99"/>
              </a:gs>
            </a:gsLst>
            <a:lin ang="5400000" scaled="1"/>
          </a:gradFill>
          <a:ln w="38100">
            <a:solidFill>
              <a:srgbClr val="A5002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50000"/>
              </a:spcBef>
              <a:spcAft>
                <a:spcPct val="0"/>
              </a:spcAft>
              <a:buFontTx/>
              <a:buNone/>
            </a:pPr>
            <a:r>
              <a:rPr lang="en-US" altLang="en-US" dirty="0">
                <a:solidFill>
                  <a:srgbClr val="000099"/>
                </a:solidFill>
                <a:cs typeface="Calibri" panose="020F0502020204030204" pitchFamily="34" charset="0"/>
              </a:rPr>
              <a:t>Court</a:t>
            </a:r>
          </a:p>
        </p:txBody>
      </p:sp>
      <p:sp>
        <p:nvSpPr>
          <p:cNvPr id="37" name="Text Box 28">
            <a:extLst>
              <a:ext uri="{FF2B5EF4-FFF2-40B4-BE49-F238E27FC236}">
                <a16:creationId xmlns:a16="http://schemas.microsoft.com/office/drawing/2014/main" id="{E6559524-3816-2F44-987F-0B3398A0AF7D}"/>
              </a:ext>
            </a:extLst>
          </p:cNvPr>
          <p:cNvSpPr txBox="1">
            <a:spLocks noChangeArrowheads="1"/>
          </p:cNvSpPr>
          <p:nvPr/>
        </p:nvSpPr>
        <p:spPr bwMode="auto">
          <a:xfrm>
            <a:off x="2498584" y="880912"/>
            <a:ext cx="5246909" cy="1077218"/>
          </a:xfrm>
          <a:prstGeom prst="rect">
            <a:avLst/>
          </a:prstGeom>
          <a:gradFill rotWithShape="0">
            <a:gsLst>
              <a:gs pos="0">
                <a:srgbClr val="008DB7"/>
              </a:gs>
              <a:gs pos="100000">
                <a:srgbClr val="FFFF99"/>
              </a:gs>
            </a:gsLst>
            <a:lin ang="5400000" scaled="1"/>
          </a:gradFill>
          <a:ln w="38100">
            <a:solidFill>
              <a:srgbClr val="A5002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buNone/>
            </a:pPr>
            <a:r>
              <a:rPr lang="en-US" altLang="en-US" dirty="0">
                <a:solidFill>
                  <a:srgbClr val="000099"/>
                </a:solidFill>
                <a:cs typeface="Calibri" panose="020F0502020204030204" pitchFamily="34" charset="0"/>
              </a:rPr>
              <a:t>Employer vs Workers</a:t>
            </a:r>
          </a:p>
          <a:p>
            <a:pPr algn="ctr" fontAlgn="base">
              <a:spcBef>
                <a:spcPct val="0"/>
              </a:spcBef>
              <a:spcAft>
                <a:spcPct val="0"/>
              </a:spcAft>
              <a:buNone/>
            </a:pPr>
            <a:r>
              <a:rPr lang="en-US" altLang="en-US" dirty="0">
                <a:solidFill>
                  <a:srgbClr val="000099"/>
                </a:solidFill>
                <a:cs typeface="Calibri" panose="020F0502020204030204" pitchFamily="34" charset="0"/>
              </a:rPr>
              <a:t>Enterprise Level</a:t>
            </a:r>
          </a:p>
        </p:txBody>
      </p:sp>
      <p:sp>
        <p:nvSpPr>
          <p:cNvPr id="39" name="Text Box 7">
            <a:extLst>
              <a:ext uri="{FF2B5EF4-FFF2-40B4-BE49-F238E27FC236}">
                <a16:creationId xmlns:a16="http://schemas.microsoft.com/office/drawing/2014/main" id="{AF8D74B5-B0CF-AD47-B898-C4AE56670635}"/>
              </a:ext>
            </a:extLst>
          </p:cNvPr>
          <p:cNvSpPr txBox="1">
            <a:spLocks noChangeArrowheads="1"/>
          </p:cNvSpPr>
          <p:nvPr/>
        </p:nvSpPr>
        <p:spPr bwMode="auto">
          <a:xfrm>
            <a:off x="2460654" y="5684700"/>
            <a:ext cx="3224971" cy="584775"/>
          </a:xfrm>
          <a:prstGeom prst="rect">
            <a:avLst/>
          </a:prstGeom>
          <a:gradFill rotWithShape="0">
            <a:gsLst>
              <a:gs pos="0">
                <a:srgbClr val="FF0000"/>
              </a:gs>
              <a:gs pos="100000">
                <a:srgbClr val="FFFF99"/>
              </a:gs>
            </a:gsLst>
            <a:lin ang="5400000" scaled="1"/>
          </a:gradFill>
          <a:ln w="38100">
            <a:solidFill>
              <a:srgbClr val="A5002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latinLnBrk="0">
              <a:spcBef>
                <a:spcPct val="50000"/>
              </a:spcBef>
              <a:spcAft>
                <a:spcPct val="0"/>
              </a:spcAft>
              <a:buFontTx/>
              <a:buNone/>
            </a:pPr>
            <a:r>
              <a:rPr lang="en-US" altLang="en-US" dirty="0">
                <a:solidFill>
                  <a:srgbClr val="000099"/>
                </a:solidFill>
                <a:cs typeface="Calibri" panose="020F0502020204030204" pitchFamily="34" charset="0"/>
              </a:rPr>
              <a:t>Strike/Lockout</a:t>
            </a:r>
          </a:p>
        </p:txBody>
      </p:sp>
      <p:sp>
        <p:nvSpPr>
          <p:cNvPr id="15" name="Line 11">
            <a:extLst>
              <a:ext uri="{FF2B5EF4-FFF2-40B4-BE49-F238E27FC236}">
                <a16:creationId xmlns:a16="http://schemas.microsoft.com/office/drawing/2014/main" id="{688D2EA7-BA39-DA4B-B8D9-C5C644543675}"/>
              </a:ext>
            </a:extLst>
          </p:cNvPr>
          <p:cNvSpPr>
            <a:spLocks noChangeShapeType="1"/>
          </p:cNvSpPr>
          <p:nvPr/>
        </p:nvSpPr>
        <p:spPr bwMode="auto">
          <a:xfrm>
            <a:off x="6489531" y="5154161"/>
            <a:ext cx="0" cy="478864"/>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
        <p:nvSpPr>
          <p:cNvPr id="16" name="Line 11">
            <a:extLst>
              <a:ext uri="{FF2B5EF4-FFF2-40B4-BE49-F238E27FC236}">
                <a16:creationId xmlns:a16="http://schemas.microsoft.com/office/drawing/2014/main" id="{009AD05C-F9F1-7A4F-AC58-497F69C7AE94}"/>
              </a:ext>
            </a:extLst>
          </p:cNvPr>
          <p:cNvSpPr>
            <a:spLocks noChangeShapeType="1"/>
          </p:cNvSpPr>
          <p:nvPr/>
        </p:nvSpPr>
        <p:spPr bwMode="auto">
          <a:xfrm flipH="1">
            <a:off x="4131735" y="5134437"/>
            <a:ext cx="37930" cy="478864"/>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a:lstStyle/>
          <a:p>
            <a:pPr eaLnBrk="0" fontAlgn="base" latinLnBrk="0" hangingPunct="0">
              <a:spcBef>
                <a:spcPct val="0"/>
              </a:spcBef>
              <a:spcAft>
                <a:spcPct val="0"/>
              </a:spcAft>
            </a:pPr>
            <a:endParaRPr lang="en-US">
              <a:solidFill>
                <a:prstClr val="black"/>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172007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28944812B99147A86721973B6C0E86" ma:contentTypeVersion="13" ma:contentTypeDescription="Create a new document." ma:contentTypeScope="" ma:versionID="5f76faf439097562b39824fb72648b9e">
  <xsd:schema xmlns:xsd="http://www.w3.org/2001/XMLSchema" xmlns:xs="http://www.w3.org/2001/XMLSchema" xmlns:p="http://schemas.microsoft.com/office/2006/metadata/properties" xmlns:ns2="956a3c55-baf7-42f6-86b0-9467cd5ec086" xmlns:ns3="ba93c9fb-d7c3-4653-9274-7da9a4a0c6c5" targetNamespace="http://schemas.microsoft.com/office/2006/metadata/properties" ma:root="true" ma:fieldsID="4faaac35117e84a4432e7c0340535cb7" ns2:_="" ns3:_="">
    <xsd:import namespace="956a3c55-baf7-42f6-86b0-9467cd5ec086"/>
    <xsd:import namespace="ba93c9fb-d7c3-4653-9274-7da9a4a0c6c5"/>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6a3c55-baf7-42f6-86b0-9467cd5ec0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03611b4-51c1-4ca1-b85c-c786090b79e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93c9fb-d7c3-4653-9274-7da9a4a0c6c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58a2b7a-45ea-4d01-8715-97f16d189ecf}" ma:internalName="TaxCatchAll" ma:showField="CatchAllData" ma:web="ba93c9fb-d7c3-4653-9274-7da9a4a0c6c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112CB5-DB14-4A83-81D2-27359CBB83B0}"/>
</file>

<file path=customXml/itemProps2.xml><?xml version="1.0" encoding="utf-8"?>
<ds:datastoreItem xmlns:ds="http://schemas.openxmlformats.org/officeDocument/2006/customXml" ds:itemID="{B962C559-E559-4CDE-8000-FEDC5158448B}"/>
</file>

<file path=docProps/app.xml><?xml version="1.0" encoding="utf-8"?>
<Properties xmlns="http://schemas.openxmlformats.org/officeDocument/2006/extended-properties" xmlns:vt="http://schemas.openxmlformats.org/officeDocument/2006/docPropsVTypes">
  <TotalTime>105</TotalTime>
  <Words>955</Words>
  <Application>Microsoft Office PowerPoint</Application>
  <PresentationFormat>Widescreen</PresentationFormat>
  <Paragraphs>161</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!Khmer OS Siemreap</vt:lpstr>
      <vt:lpstr>Arial</vt:lpstr>
      <vt:lpstr>Calibri</vt:lpstr>
      <vt:lpstr>Calibri Light</vt:lpstr>
      <vt:lpstr>Garamond</vt:lpstr>
      <vt:lpstr>Khmer OS Muol Light</vt:lpstr>
      <vt:lpstr>Wingdings</vt:lpstr>
      <vt:lpstr>Office Theme</vt:lpstr>
      <vt:lpstr>PowerPoint Presentation</vt:lpstr>
      <vt:lpstr>CONTENTS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disputes referred to AC in 2020 (During Covid-19)</vt:lpstr>
      <vt:lpstr>Top disputes referred to AC in 2021 (During Covid-19)</vt:lpstr>
      <vt:lpstr>Top disputes referred to AC in 2022 (Post Covid-19)</vt:lpstr>
      <vt:lpstr>Outcomes of the AC Services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Sambath Huy</dc:creator>
  <cp:lastModifiedBy>Sambath Huy</cp:lastModifiedBy>
  <cp:revision>2</cp:revision>
  <dcterms:created xsi:type="dcterms:W3CDTF">2023-05-03T20:50:59Z</dcterms:created>
  <dcterms:modified xsi:type="dcterms:W3CDTF">2023-05-03T22:40:07Z</dcterms:modified>
</cp:coreProperties>
</file>